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946900" cy="9283700"/>
  <p:embeddedFontLst>
    <p:embeddedFont>
      <p:font typeface="Stardos Stencil" panose="020B0604020202020204" charset="0"/>
      <p:regular r:id="rId47"/>
      <p:bold r:id="rId48"/>
    </p:embeddedFont>
    <p:embeddedFont>
      <p:font typeface="Tahoma" panose="020B0604030504040204" pitchFamily="3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26A671-A5A6-4806-BE5C-29A22DD657CB}">
  <a:tblStyle styleId="{4C26A671-A5A6-4806-BE5C-29A22DD657C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B9A7C92-30D7-4AEA-8173-949369E27DD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09900" cy="463550"/>
          </a:xfrm>
          <a:prstGeom prst="rect">
            <a:avLst/>
          </a:prstGeom>
          <a:noFill/>
          <a:ln>
            <a:noFill/>
          </a:ln>
        </p:spPr>
        <p:txBody>
          <a:bodyPr spcFirstLastPara="1" wrap="square" lIns="92725" tIns="46350" rIns="92725" bIns="4635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7000" y="0"/>
            <a:ext cx="3009900" cy="463550"/>
          </a:xfrm>
          <a:prstGeom prst="rect">
            <a:avLst/>
          </a:prstGeom>
          <a:noFill/>
          <a:ln>
            <a:noFill/>
          </a:ln>
        </p:spPr>
        <p:txBody>
          <a:bodyPr spcFirstLastPara="1" wrap="square" lIns="92725" tIns="46350" rIns="92725" bIns="4635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0150"/>
            <a:ext cx="3009900" cy="463550"/>
          </a:xfrm>
          <a:prstGeom prst="rect">
            <a:avLst/>
          </a:prstGeom>
          <a:noFill/>
          <a:ln>
            <a:noFill/>
          </a:ln>
        </p:spPr>
        <p:txBody>
          <a:bodyPr spcFirstLastPara="1" wrap="square" lIns="92725" tIns="46350" rIns="92725" bIns="4635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86" name="Google Shape;86;p1: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
        <p:nvSpPr>
          <p:cNvPr id="174" name="Google Shape;174;p10: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10: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900" b="1"/>
              <a:t>Crude measure:</a:t>
            </a:r>
            <a:r>
              <a:rPr lang="en-US" sz="900"/>
              <a:t> is an overall total population measure that does not take explicit account of the composition of the population. </a:t>
            </a:r>
            <a:endParaRPr/>
          </a:p>
          <a:p>
            <a:pPr marL="228600" lvl="0" indent="-228600" algn="l" rtl="0">
              <a:lnSpc>
                <a:spcPct val="80000"/>
              </a:lnSpc>
              <a:spcBef>
                <a:spcPts val="270"/>
              </a:spcBef>
              <a:spcAft>
                <a:spcPts val="0"/>
              </a:spcAft>
              <a:buNone/>
            </a:pPr>
            <a:endParaRPr sz="900"/>
          </a:p>
          <a:p>
            <a:pPr marL="228600" lvl="0" indent="-228600" algn="l" rtl="0">
              <a:lnSpc>
                <a:spcPct val="80000"/>
              </a:lnSpc>
              <a:spcBef>
                <a:spcPts val="24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183" name="Google Shape;183;p11: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a:t>
            </a:fld>
            <a:endParaRPr sz="1200" b="0" i="0" u="none" strike="noStrike" cap="none">
              <a:solidFill>
                <a:srgbClr val="000000"/>
              </a:solidFill>
              <a:latin typeface="Times New Roman"/>
              <a:ea typeface="Times New Roman"/>
              <a:cs typeface="Times New Roman"/>
              <a:sym typeface="Times New Roman"/>
            </a:endParaRPr>
          </a:p>
        </p:txBody>
      </p:sp>
      <p:sp>
        <p:nvSpPr>
          <p:cNvPr id="190" name="Google Shape;190;p12: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12: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900" b="1"/>
              <a:t>Crude measure:</a:t>
            </a:r>
            <a:r>
              <a:rPr lang="en-US" sz="900"/>
              <a:t> is an overall total population measure that does not take explicit account of the composition of the population. </a:t>
            </a:r>
            <a:endParaRPr/>
          </a:p>
          <a:p>
            <a:pPr marL="228600" lvl="0" indent="-228600" algn="l" rtl="0">
              <a:lnSpc>
                <a:spcPct val="80000"/>
              </a:lnSpc>
              <a:spcBef>
                <a:spcPts val="270"/>
              </a:spcBef>
              <a:spcAft>
                <a:spcPts val="0"/>
              </a:spcAft>
              <a:buNone/>
            </a:pPr>
            <a:endParaRPr sz="900"/>
          </a:p>
          <a:p>
            <a:pPr marL="228600" lvl="0" indent="-228600" algn="l" rtl="0">
              <a:lnSpc>
                <a:spcPct val="80000"/>
              </a:lnSpc>
              <a:spcBef>
                <a:spcPts val="24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13</a:t>
            </a:fld>
            <a:endParaRPr sz="1200" b="0" i="0" u="none" strike="noStrike" cap="none">
              <a:solidFill>
                <a:srgbClr val="000000"/>
              </a:solidFill>
              <a:latin typeface="Times New Roman"/>
              <a:ea typeface="Times New Roman"/>
              <a:cs typeface="Times New Roman"/>
              <a:sym typeface="Times New Roman"/>
            </a:endParaRPr>
          </a:p>
        </p:txBody>
      </p:sp>
      <p:sp>
        <p:nvSpPr>
          <p:cNvPr id="199" name="Google Shape;199;p13: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13: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900" b="1"/>
              <a:t>Crude measure:</a:t>
            </a:r>
            <a:r>
              <a:rPr lang="en-US" sz="900"/>
              <a:t> is an overall total population measure that does not take explicit account of the composition of the population. </a:t>
            </a:r>
            <a:endParaRPr/>
          </a:p>
          <a:p>
            <a:pPr marL="228600" lvl="0" indent="-228600" algn="l" rtl="0">
              <a:lnSpc>
                <a:spcPct val="80000"/>
              </a:lnSpc>
              <a:spcBef>
                <a:spcPts val="270"/>
              </a:spcBef>
              <a:spcAft>
                <a:spcPts val="0"/>
              </a:spcAft>
              <a:buNone/>
            </a:pPr>
            <a:endParaRPr sz="900"/>
          </a:p>
          <a:p>
            <a:pPr marL="228600" lvl="0" indent="-228600" algn="l" rtl="0">
              <a:lnSpc>
                <a:spcPct val="80000"/>
              </a:lnSpc>
              <a:spcBef>
                <a:spcPts val="24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211" name="Google Shape;211;p14: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15</a:t>
            </a:fld>
            <a:endParaRPr sz="1200" b="0" i="0" u="none" strike="noStrike" cap="none">
              <a:solidFill>
                <a:srgbClr val="000000"/>
              </a:solidFill>
              <a:latin typeface="Times New Roman"/>
              <a:ea typeface="Times New Roman"/>
              <a:cs typeface="Times New Roman"/>
              <a:sym typeface="Times New Roman"/>
            </a:endParaRPr>
          </a:p>
        </p:txBody>
      </p:sp>
      <p:sp>
        <p:nvSpPr>
          <p:cNvPr id="226" name="Google Shape;226;p15: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15: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900" b="1"/>
              <a:t>Crude measure:</a:t>
            </a:r>
            <a:r>
              <a:rPr lang="en-US" sz="900"/>
              <a:t> is an overall total population measure that does not take explicit account of the composition of the population. </a:t>
            </a:r>
            <a:endParaRPr/>
          </a:p>
          <a:p>
            <a:pPr marL="228600" lvl="0" indent="-228600" algn="l" rtl="0">
              <a:lnSpc>
                <a:spcPct val="80000"/>
              </a:lnSpc>
              <a:spcBef>
                <a:spcPts val="270"/>
              </a:spcBef>
              <a:spcAft>
                <a:spcPts val="0"/>
              </a:spcAft>
              <a:buNone/>
            </a:pPr>
            <a:endParaRPr sz="900"/>
          </a:p>
          <a:p>
            <a:pPr marL="228600" lvl="0" indent="-228600" algn="l" rtl="0">
              <a:lnSpc>
                <a:spcPct val="80000"/>
              </a:lnSpc>
              <a:spcBef>
                <a:spcPts val="24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16</a:t>
            </a:fld>
            <a:endParaRPr sz="1200" b="0" i="0" u="none" strike="noStrike" cap="none">
              <a:solidFill>
                <a:srgbClr val="000000"/>
              </a:solidFill>
              <a:latin typeface="Times New Roman"/>
              <a:ea typeface="Times New Roman"/>
              <a:cs typeface="Times New Roman"/>
              <a:sym typeface="Times New Roman"/>
            </a:endParaRPr>
          </a:p>
        </p:txBody>
      </p:sp>
      <p:sp>
        <p:nvSpPr>
          <p:cNvPr id="237" name="Google Shape;237;p16: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16: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900" b="1"/>
              <a:t>Crude measure:</a:t>
            </a:r>
            <a:r>
              <a:rPr lang="en-US" sz="900"/>
              <a:t> is an overall total population measure that does not take explicit account of the composition of the population. </a:t>
            </a:r>
            <a:endParaRPr/>
          </a:p>
          <a:p>
            <a:pPr marL="228600" lvl="0" indent="-228600" algn="l" rtl="0">
              <a:lnSpc>
                <a:spcPct val="80000"/>
              </a:lnSpc>
              <a:spcBef>
                <a:spcPts val="270"/>
              </a:spcBef>
              <a:spcAft>
                <a:spcPts val="0"/>
              </a:spcAft>
              <a:buNone/>
            </a:pPr>
            <a:endParaRPr sz="900"/>
          </a:p>
          <a:p>
            <a:pPr marL="228600" lvl="0" indent="-228600" algn="l" rtl="0">
              <a:lnSpc>
                <a:spcPct val="80000"/>
              </a:lnSpc>
              <a:spcBef>
                <a:spcPts val="24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a:t>
            </a:fld>
            <a:endParaRPr sz="1200" b="0" i="0" u="none" strike="noStrike" cap="none">
              <a:solidFill>
                <a:srgbClr val="000000"/>
              </a:solidFill>
              <a:latin typeface="Times New Roman"/>
              <a:ea typeface="Times New Roman"/>
              <a:cs typeface="Times New Roman"/>
              <a:sym typeface="Times New Roman"/>
            </a:endParaRPr>
          </a:p>
        </p:txBody>
      </p:sp>
      <p:sp>
        <p:nvSpPr>
          <p:cNvPr id="249" name="Google Shape;249;p17: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17: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900" b="1"/>
              <a:t>Crude measure:</a:t>
            </a:r>
            <a:r>
              <a:rPr lang="en-US" sz="900"/>
              <a:t> is an overall total population measure that does not take explicit account of the composition of the population. </a:t>
            </a:r>
            <a:endParaRPr/>
          </a:p>
          <a:p>
            <a:pPr marL="228600" lvl="0" indent="-228600" algn="l" rtl="0">
              <a:lnSpc>
                <a:spcPct val="80000"/>
              </a:lnSpc>
              <a:spcBef>
                <a:spcPts val="270"/>
              </a:spcBef>
              <a:spcAft>
                <a:spcPts val="0"/>
              </a:spcAft>
              <a:buNone/>
            </a:pPr>
            <a:endParaRPr sz="900"/>
          </a:p>
          <a:p>
            <a:pPr marL="228600" lvl="0" indent="-228600" algn="l" rtl="0">
              <a:lnSpc>
                <a:spcPct val="80000"/>
              </a:lnSpc>
              <a:spcBef>
                <a:spcPts val="24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a:t>
            </a:fld>
            <a:endParaRPr sz="1200" b="0" i="0" u="none" strike="noStrike" cap="none">
              <a:solidFill>
                <a:srgbClr val="000000"/>
              </a:solidFill>
              <a:latin typeface="Times New Roman"/>
              <a:ea typeface="Times New Roman"/>
              <a:cs typeface="Times New Roman"/>
              <a:sym typeface="Times New Roman"/>
            </a:endParaRPr>
          </a:p>
        </p:txBody>
      </p:sp>
      <p:sp>
        <p:nvSpPr>
          <p:cNvPr id="259" name="Google Shape;259;p18: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18: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900" b="1"/>
              <a:t>Crude measure:</a:t>
            </a:r>
            <a:r>
              <a:rPr lang="en-US" sz="900"/>
              <a:t> is an overall total population measure that does not take explicit account of the composition of the population. </a:t>
            </a:r>
            <a:endParaRPr/>
          </a:p>
          <a:p>
            <a:pPr marL="228600" lvl="0" indent="-228600" algn="l" rtl="0">
              <a:lnSpc>
                <a:spcPct val="80000"/>
              </a:lnSpc>
              <a:spcBef>
                <a:spcPts val="270"/>
              </a:spcBef>
              <a:spcAft>
                <a:spcPts val="0"/>
              </a:spcAft>
              <a:buNone/>
            </a:pPr>
            <a:endParaRPr sz="900"/>
          </a:p>
          <a:p>
            <a:pPr marL="228600" lvl="0" indent="-228600" algn="l" rtl="0">
              <a:lnSpc>
                <a:spcPct val="80000"/>
              </a:lnSpc>
              <a:spcBef>
                <a:spcPts val="24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271" name="Google Shape;271;p19: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93" name="Google Shape;93;p2: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281" name="Google Shape;281;p20: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291" name="Google Shape;291;p21: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2: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22: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0" lvl="0" indent="0" algn="l" rtl="0">
              <a:spcBef>
                <a:spcPts val="0"/>
              </a:spcBef>
              <a:spcAft>
                <a:spcPts val="0"/>
              </a:spcAft>
              <a:buNone/>
            </a:pPr>
            <a:r>
              <a:rPr lang="en-US"/>
              <a:t>Building upon this example, we can interpret the SIR with the help of using NHSN reports.  NHSN Reports calculates the SIR, the SIR p-value, and the SIR 95% confidence interval for you.  With this information, we can show that:</a:t>
            </a:r>
            <a:endParaRPr/>
          </a:p>
          <a:p>
            <a:pPr marL="0" lvl="0" indent="0" algn="l" rtl="0">
              <a:spcBef>
                <a:spcPts val="360"/>
              </a:spcBef>
              <a:spcAft>
                <a:spcPts val="0"/>
              </a:spcAft>
              <a:buNone/>
            </a:pPr>
            <a:r>
              <a:rPr lang="en-US"/>
              <a:t>During 2009, there were </a:t>
            </a:r>
            <a:r>
              <a:rPr lang="en-US">
                <a:solidFill>
                  <a:srgbClr val="FF0000"/>
                </a:solidFill>
              </a:rPr>
              <a:t>8</a:t>
            </a:r>
            <a:r>
              <a:rPr lang="en-US"/>
              <a:t> </a:t>
            </a:r>
            <a:r>
              <a:rPr lang="en-US" b="1"/>
              <a:t>CLABSIs identified</a:t>
            </a:r>
            <a:r>
              <a:rPr lang="en-US"/>
              <a:t> and </a:t>
            </a:r>
            <a:r>
              <a:rPr lang="en-US">
                <a:solidFill>
                  <a:srgbClr val="FF0000"/>
                </a:solidFill>
              </a:rPr>
              <a:t>1,976</a:t>
            </a:r>
            <a:r>
              <a:rPr lang="en-US"/>
              <a:t> </a:t>
            </a:r>
            <a:r>
              <a:rPr lang="en-US" b="1"/>
              <a:t>central line days </a:t>
            </a:r>
            <a:r>
              <a:rPr lang="en-US"/>
              <a:t>observed in Hospital X’s intensive care units. </a:t>
            </a:r>
            <a:endParaRPr/>
          </a:p>
          <a:p>
            <a:pPr marL="0" lvl="0" indent="0" algn="l" rtl="0">
              <a:spcBef>
                <a:spcPts val="360"/>
              </a:spcBef>
              <a:spcAft>
                <a:spcPts val="0"/>
              </a:spcAft>
              <a:buNone/>
            </a:pPr>
            <a:r>
              <a:rPr lang="en-US"/>
              <a:t>Based on the NHSN 2006-2008 baseline data and the composition of locations in Hospital X, </a:t>
            </a:r>
            <a:r>
              <a:rPr lang="en-US">
                <a:solidFill>
                  <a:srgbClr val="FF0000"/>
                </a:solidFill>
              </a:rPr>
              <a:t>4.15</a:t>
            </a:r>
            <a:r>
              <a:rPr lang="en-US"/>
              <a:t> CLABSIs were </a:t>
            </a:r>
            <a:r>
              <a:rPr lang="en-US" b="1"/>
              <a:t>predicted</a:t>
            </a:r>
            <a:r>
              <a:rPr lang="en-US"/>
              <a:t>.</a:t>
            </a:r>
            <a:endParaRPr/>
          </a:p>
          <a:p>
            <a:pPr marL="0" lvl="0" indent="0" algn="l" rtl="0">
              <a:spcBef>
                <a:spcPts val="360"/>
              </a:spcBef>
              <a:spcAft>
                <a:spcPts val="0"/>
              </a:spcAft>
              <a:buNone/>
            </a:pPr>
            <a:r>
              <a:rPr lang="en-US"/>
              <a:t>This results in an </a:t>
            </a:r>
            <a:r>
              <a:rPr lang="en-US" b="1"/>
              <a:t>SIR</a:t>
            </a:r>
            <a:r>
              <a:rPr lang="en-US"/>
              <a:t> of </a:t>
            </a:r>
            <a:r>
              <a:rPr lang="en-US">
                <a:solidFill>
                  <a:srgbClr val="FF0000"/>
                </a:solidFill>
              </a:rPr>
              <a:t>1.93</a:t>
            </a:r>
            <a:r>
              <a:rPr lang="en-US"/>
              <a:t> (O/P= </a:t>
            </a:r>
            <a:r>
              <a:rPr lang="en-US">
                <a:solidFill>
                  <a:srgbClr val="FF0000"/>
                </a:solidFill>
              </a:rPr>
              <a:t>8/4.15</a:t>
            </a:r>
            <a:r>
              <a:rPr lang="en-US"/>
              <a:t>), signifying that during this time period, this hospital identified </a:t>
            </a:r>
            <a:r>
              <a:rPr lang="en-US" b="1"/>
              <a:t>93% more </a:t>
            </a:r>
            <a:r>
              <a:rPr lang="en-US"/>
              <a:t>CLABSIs </a:t>
            </a:r>
            <a:r>
              <a:rPr lang="en-US" b="1"/>
              <a:t>than predicted</a:t>
            </a:r>
            <a:r>
              <a:rPr lang="en-US"/>
              <a:t>.  </a:t>
            </a:r>
            <a:endParaRPr/>
          </a:p>
          <a:p>
            <a:pPr marL="0" lvl="0" indent="0" algn="l" rtl="0">
              <a:spcBef>
                <a:spcPts val="360"/>
              </a:spcBef>
              <a:spcAft>
                <a:spcPts val="0"/>
              </a:spcAft>
              <a:buNone/>
            </a:pPr>
            <a:endParaRPr/>
          </a:p>
          <a:p>
            <a:pPr marL="0" lvl="0" indent="0" algn="l" rtl="0">
              <a:spcBef>
                <a:spcPts val="360"/>
              </a:spcBef>
              <a:spcAft>
                <a:spcPts val="0"/>
              </a:spcAft>
              <a:buNone/>
            </a:pPr>
            <a:r>
              <a:rPr lang="en-US"/>
              <a:t>This seems high, doesn’t it?  However, the </a:t>
            </a:r>
            <a:r>
              <a:rPr lang="en-US" b="1"/>
              <a:t>p-value</a:t>
            </a:r>
            <a:r>
              <a:rPr lang="en-US"/>
              <a:t> </a:t>
            </a:r>
            <a:r>
              <a:rPr lang="en-US">
                <a:solidFill>
                  <a:srgbClr val="FF0000"/>
                </a:solidFill>
              </a:rPr>
              <a:t>(0.06)</a:t>
            </a:r>
            <a:r>
              <a:rPr lang="en-US"/>
              <a:t> and </a:t>
            </a:r>
            <a:r>
              <a:rPr lang="en-US" b="1"/>
              <a:t>95% confidence interval </a:t>
            </a:r>
            <a:r>
              <a:rPr lang="en-US"/>
              <a:t>(</a:t>
            </a:r>
            <a:r>
              <a:rPr lang="en-US">
                <a:solidFill>
                  <a:srgbClr val="FF0000"/>
                </a:solidFill>
              </a:rPr>
              <a:t>0.83, 3.80</a:t>
            </a:r>
            <a:r>
              <a:rPr lang="en-US"/>
              <a:t>) indicate that the number of observed CLABSIs is </a:t>
            </a:r>
            <a:r>
              <a:rPr lang="en-US" b="1"/>
              <a:t>not statistically significantly higher </a:t>
            </a:r>
            <a:r>
              <a:rPr lang="en-US"/>
              <a:t>than the number of predicted CLABSIs.  (Reminder: If the p-value is less than 0.05 and the 95% CI does not cross 1, the SIR is statistically significantly different than 1.)</a:t>
            </a:r>
            <a:endParaRPr/>
          </a:p>
          <a:p>
            <a:pPr marL="0" lvl="0" indent="0" algn="l" rtl="0">
              <a:spcBef>
                <a:spcPts val="360"/>
              </a:spcBef>
              <a:spcAft>
                <a:spcPts val="0"/>
              </a:spcAft>
              <a:buNone/>
            </a:pPr>
            <a:endParaRPr/>
          </a:p>
        </p:txBody>
      </p:sp>
      <p:sp>
        <p:nvSpPr>
          <p:cNvPr id="302" name="Google Shape;302;p22: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22</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3: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310" name="Google Shape;310;p23: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txBox="1"/>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1" u="none" strike="noStrike" cap="none">
                <a:solidFill>
                  <a:schemeClr val="dk1"/>
                </a:solidFill>
                <a:latin typeface="Times New Roman"/>
                <a:ea typeface="Times New Roman"/>
                <a:cs typeface="Times New Roman"/>
                <a:sym typeface="Times New Roman"/>
              </a:rPr>
              <a:t>24</a:t>
            </a:fld>
            <a:endParaRPr sz="1200" b="0" i="1" u="none" strike="noStrike" cap="none">
              <a:solidFill>
                <a:schemeClr val="dk1"/>
              </a:solidFill>
              <a:latin typeface="Times New Roman"/>
              <a:ea typeface="Times New Roman"/>
              <a:cs typeface="Times New Roman"/>
              <a:sym typeface="Times New Roman"/>
            </a:endParaRPr>
          </a:p>
        </p:txBody>
      </p:sp>
      <p:sp>
        <p:nvSpPr>
          <p:cNvPr id="317" name="Google Shape;317;p24: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8" name="Google Shape;318;p24: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5:notes"/>
          <p:cNvSpPr txBox="1"/>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1" u="none" strike="noStrike" cap="none">
                <a:solidFill>
                  <a:schemeClr val="dk1"/>
                </a:solidFill>
                <a:latin typeface="Times New Roman"/>
                <a:ea typeface="Times New Roman"/>
                <a:cs typeface="Times New Roman"/>
                <a:sym typeface="Times New Roman"/>
              </a:rPr>
              <a:t>25</a:t>
            </a:fld>
            <a:endParaRPr sz="1200" b="0" i="1" u="none" strike="noStrike" cap="none">
              <a:solidFill>
                <a:schemeClr val="dk1"/>
              </a:solidFill>
              <a:latin typeface="Times New Roman"/>
              <a:ea typeface="Times New Roman"/>
              <a:cs typeface="Times New Roman"/>
              <a:sym typeface="Times New Roman"/>
            </a:endParaRPr>
          </a:p>
        </p:txBody>
      </p:sp>
      <p:sp>
        <p:nvSpPr>
          <p:cNvPr id="326" name="Google Shape;326;p25: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7" name="Google Shape;327;p25: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6: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336" name="Google Shape;336;p26: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7:notes"/>
          <p:cNvSpPr txBox="1"/>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27</a:t>
            </a:fld>
            <a:endParaRPr sz="1200">
              <a:solidFill>
                <a:schemeClr val="dk1"/>
              </a:solidFill>
              <a:latin typeface="Times New Roman"/>
              <a:ea typeface="Times New Roman"/>
              <a:cs typeface="Times New Roman"/>
              <a:sym typeface="Times New Roman"/>
            </a:endParaRPr>
          </a:p>
        </p:txBody>
      </p:sp>
      <p:sp>
        <p:nvSpPr>
          <p:cNvPr id="345" name="Google Shape;345;p27: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6" name="Google Shape;346;p27: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8:notes"/>
          <p:cNvSpPr txBox="1"/>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28</a:t>
            </a:fld>
            <a:endParaRPr sz="1200">
              <a:solidFill>
                <a:schemeClr val="dk1"/>
              </a:solidFill>
              <a:latin typeface="Times New Roman"/>
              <a:ea typeface="Times New Roman"/>
              <a:cs typeface="Times New Roman"/>
              <a:sym typeface="Times New Roman"/>
            </a:endParaRPr>
          </a:p>
        </p:txBody>
      </p:sp>
      <p:sp>
        <p:nvSpPr>
          <p:cNvPr id="354" name="Google Shape;354;p28: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28: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txBox="1"/>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29</a:t>
            </a:fld>
            <a:endParaRPr sz="1200">
              <a:solidFill>
                <a:schemeClr val="dk1"/>
              </a:solidFill>
              <a:latin typeface="Times New Roman"/>
              <a:ea typeface="Times New Roman"/>
              <a:cs typeface="Times New Roman"/>
              <a:sym typeface="Times New Roman"/>
            </a:endParaRPr>
          </a:p>
        </p:txBody>
      </p:sp>
      <p:sp>
        <p:nvSpPr>
          <p:cNvPr id="363" name="Google Shape;363;p29: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4" name="Google Shape;364;p29: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a:t>
            </a:fld>
            <a:endParaRPr sz="1200" b="0" i="0" u="none" strike="noStrike" cap="none">
              <a:solidFill>
                <a:schemeClr val="dk1"/>
              </a:solidFill>
              <a:latin typeface="Times New Roman"/>
              <a:ea typeface="Times New Roman"/>
              <a:cs typeface="Times New Roman"/>
              <a:sym typeface="Times New Roman"/>
            </a:endParaRPr>
          </a:p>
        </p:txBody>
      </p:sp>
      <p:sp>
        <p:nvSpPr>
          <p:cNvPr id="101" name="Google Shape;101;p3: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3: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900" b="1"/>
              <a:t>Crude measure:</a:t>
            </a:r>
            <a:r>
              <a:rPr lang="en-US" sz="900"/>
              <a:t> is an overall total population measure that does not take explicit account of the composition of the population. </a:t>
            </a:r>
            <a:endParaRPr/>
          </a:p>
          <a:p>
            <a:pPr marL="228600" lvl="0" indent="-228600" algn="l" rtl="0">
              <a:lnSpc>
                <a:spcPct val="80000"/>
              </a:lnSpc>
              <a:spcBef>
                <a:spcPts val="270"/>
              </a:spcBef>
              <a:spcAft>
                <a:spcPts val="0"/>
              </a:spcAft>
              <a:buNone/>
            </a:pPr>
            <a:endParaRPr sz="900"/>
          </a:p>
          <a:p>
            <a:pPr marL="228600" lvl="0" indent="-228600" algn="l" rtl="0">
              <a:lnSpc>
                <a:spcPct val="80000"/>
              </a:lnSpc>
              <a:spcBef>
                <a:spcPts val="24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376" name="Google Shape;376;p30: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1: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387" name="Google Shape;387;p31: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2: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394" name="Google Shape;394;p32: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3: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2" name="Google Shape;402;p33: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0" lvl="0" indent="0" algn="l" rtl="0">
              <a:spcBef>
                <a:spcPts val="0"/>
              </a:spcBef>
              <a:spcAft>
                <a:spcPts val="0"/>
              </a:spcAft>
              <a:buNone/>
            </a:pPr>
            <a:endParaRPr/>
          </a:p>
        </p:txBody>
      </p:sp>
      <p:sp>
        <p:nvSpPr>
          <p:cNvPr id="403" name="Google Shape;403;p33: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4: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414" name="Google Shape;414;p34: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5: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422" name="Google Shape;422;p35: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6: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430" name="Google Shape;430;p36: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7: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7" name="Google Shape;437;p37: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0" lvl="0" indent="0" algn="l" rtl="0">
              <a:spcBef>
                <a:spcPts val="0"/>
              </a:spcBef>
              <a:spcAft>
                <a:spcPts val="0"/>
              </a:spcAft>
              <a:buNone/>
            </a:pPr>
            <a:r>
              <a:rPr lang="en-US"/>
              <a:t>The SIR provides improved risk adjustment as compared to the previously used risk index. The risk index relied on 3 risk factors only, and these same risk factors determined the risk for </a:t>
            </a:r>
            <a:r>
              <a:rPr lang="en-US" i="1"/>
              <a:t>all</a:t>
            </a:r>
            <a:r>
              <a:rPr lang="en-US"/>
              <a:t> types of procedures.  Also, in the risk index, the relative contribution of each of these factors are constrained to be equal and treated equally in the analysis. The SSI SIR is no longer based on the risk index;  therefore, the risk-stratified SSI rates are no longer published. </a:t>
            </a:r>
            <a:endParaRPr/>
          </a:p>
          <a:p>
            <a:pPr marL="0" lvl="0" indent="0" algn="l" rtl="0">
              <a:spcBef>
                <a:spcPts val="360"/>
              </a:spcBef>
              <a:spcAft>
                <a:spcPts val="0"/>
              </a:spcAft>
              <a:buNone/>
            </a:pPr>
            <a:endParaRPr/>
          </a:p>
          <a:p>
            <a:pPr marL="0" lvl="0" indent="0" algn="l" rtl="0">
              <a:spcBef>
                <a:spcPts val="360"/>
              </a:spcBef>
              <a:spcAft>
                <a:spcPts val="0"/>
              </a:spcAft>
              <a:buNone/>
            </a:pPr>
            <a:r>
              <a:rPr lang="en-US"/>
              <a:t>The SIR, on the other hand, allows specified factors to be considered, allows the set of risk factors to be procedure-specific, and allows each factor’s contribution to vary according to its significant association with risk.  To further improve risk adjustment, NHSN is now using logistic regression models for surgical site infection SIR analysis.</a:t>
            </a:r>
            <a:endParaRPr/>
          </a:p>
          <a:p>
            <a:pPr marL="0" lvl="0" indent="0" algn="l" rtl="0">
              <a:spcBef>
                <a:spcPts val="360"/>
              </a:spcBef>
              <a:spcAft>
                <a:spcPts val="0"/>
              </a:spcAft>
              <a:buNone/>
            </a:pPr>
            <a:endParaRPr/>
          </a:p>
          <a:p>
            <a:pPr marL="0" lvl="0" indent="0" algn="l" rtl="0">
              <a:spcBef>
                <a:spcPts val="360"/>
              </a:spcBef>
              <a:spcAft>
                <a:spcPts val="0"/>
              </a:spcAft>
              <a:buNone/>
            </a:pPr>
            <a:r>
              <a:rPr lang="en-US"/>
              <a:t>Logistic regression is used to determine how one or more independent variables (like gender or ASA score) are related to the probability of the occurrence of one of two possible outcomes (in this case – SSI or no SSI).  What this means is that there are mathematical equations that take into account specific risk factors and can generate the </a:t>
            </a:r>
            <a:r>
              <a:rPr lang="en-US" i="1"/>
              <a:t>predicted</a:t>
            </a:r>
            <a:r>
              <a:rPr lang="en-US"/>
              <a:t> number of SSIs for a specific procedure over a certain time period.  These </a:t>
            </a:r>
            <a:r>
              <a:rPr lang="en-US" i="1"/>
              <a:t>models</a:t>
            </a:r>
            <a:r>
              <a:rPr lang="en-US"/>
              <a:t> are procedure-specific and allows risk factors to be procedure-specific.  </a:t>
            </a:r>
            <a:endParaRPr/>
          </a:p>
        </p:txBody>
      </p:sp>
      <p:sp>
        <p:nvSpPr>
          <p:cNvPr id="438" name="Google Shape;438;p37: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37</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8: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4" name="Google Shape;444;p38: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0" lvl="0" indent="0" algn="l" rtl="0">
              <a:spcBef>
                <a:spcPts val="0"/>
              </a:spcBef>
              <a:spcAft>
                <a:spcPts val="0"/>
              </a:spcAft>
              <a:buNone/>
            </a:pPr>
            <a:r>
              <a:rPr lang="en-US"/>
              <a:t>The SIR provides improved risk adjustment as compared to the previously used risk index. The risk index relied on 3 risk factors only, and these same risk factors determined the risk for </a:t>
            </a:r>
            <a:r>
              <a:rPr lang="en-US" i="1"/>
              <a:t>all</a:t>
            </a:r>
            <a:r>
              <a:rPr lang="en-US"/>
              <a:t> types of procedures.  Also, in the risk index, the relative contribution of each of these factors are constrained to be equal and treated equally in the analysis. The SSI SIR is no longer based on the risk index;  therefore, the risk-stratified SSI rates are no longer published. </a:t>
            </a:r>
            <a:endParaRPr/>
          </a:p>
          <a:p>
            <a:pPr marL="0" lvl="0" indent="0" algn="l" rtl="0">
              <a:spcBef>
                <a:spcPts val="360"/>
              </a:spcBef>
              <a:spcAft>
                <a:spcPts val="0"/>
              </a:spcAft>
              <a:buNone/>
            </a:pPr>
            <a:endParaRPr/>
          </a:p>
          <a:p>
            <a:pPr marL="0" lvl="0" indent="0" algn="l" rtl="0">
              <a:spcBef>
                <a:spcPts val="360"/>
              </a:spcBef>
              <a:spcAft>
                <a:spcPts val="0"/>
              </a:spcAft>
              <a:buNone/>
            </a:pPr>
            <a:r>
              <a:rPr lang="en-US"/>
              <a:t>The SIR, on the other hand, allows specified factors to be considered, allows the set of risk factors to be procedure-specific, and allows each factor’s contribution to vary according to its significant association with risk.  To further improve risk adjustment, NHSN is now using logistic regression models for surgical site infection SIR analysis.</a:t>
            </a:r>
            <a:endParaRPr/>
          </a:p>
          <a:p>
            <a:pPr marL="0" lvl="0" indent="0" algn="l" rtl="0">
              <a:spcBef>
                <a:spcPts val="360"/>
              </a:spcBef>
              <a:spcAft>
                <a:spcPts val="0"/>
              </a:spcAft>
              <a:buNone/>
            </a:pPr>
            <a:endParaRPr/>
          </a:p>
          <a:p>
            <a:pPr marL="0" lvl="0" indent="0" algn="l" rtl="0">
              <a:spcBef>
                <a:spcPts val="360"/>
              </a:spcBef>
              <a:spcAft>
                <a:spcPts val="0"/>
              </a:spcAft>
              <a:buNone/>
            </a:pPr>
            <a:r>
              <a:rPr lang="en-US"/>
              <a:t>Logistic regression is used to determine how one or more independent variables (like gender or ASA score) are related to the probability of the occurrence of one of two possible outcomes (in this case – SSI or no SSI).  What this means is that there are mathematical equations that take into account specific risk factors and can generate the </a:t>
            </a:r>
            <a:r>
              <a:rPr lang="en-US" i="1"/>
              <a:t>predicted</a:t>
            </a:r>
            <a:r>
              <a:rPr lang="en-US"/>
              <a:t> number of SSIs for a specific procedure over a certain time period.  These </a:t>
            </a:r>
            <a:r>
              <a:rPr lang="en-US" i="1"/>
              <a:t>models</a:t>
            </a:r>
            <a:r>
              <a:rPr lang="en-US"/>
              <a:t> are procedure-specific and allows risk factors to be procedure-specific.  </a:t>
            </a:r>
            <a:endParaRPr/>
          </a:p>
        </p:txBody>
      </p:sp>
      <p:sp>
        <p:nvSpPr>
          <p:cNvPr id="445" name="Google Shape;445;p38: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38</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9: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2" name="Google Shape;452;p39: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0" lvl="0" indent="0" algn="l" rtl="0">
              <a:spcBef>
                <a:spcPts val="0"/>
              </a:spcBef>
              <a:spcAft>
                <a:spcPts val="0"/>
              </a:spcAft>
              <a:buNone/>
            </a:pPr>
            <a:r>
              <a:rPr lang="en-US"/>
              <a:t>The SIR provides improved risk adjustment as compared to the previously used risk index. The risk index relied on 3 risk factors only, and these same risk factors determined the risk for </a:t>
            </a:r>
            <a:r>
              <a:rPr lang="en-US" i="1"/>
              <a:t>all</a:t>
            </a:r>
            <a:r>
              <a:rPr lang="en-US"/>
              <a:t> types of procedures.  Also, in the risk index, the relative contribution of each of these factors are constrained to be equal and treated equally in the analysis. The SSI SIR is no longer based on the risk index;  therefore, the risk-stratified SSI rates are no longer published. </a:t>
            </a:r>
            <a:endParaRPr/>
          </a:p>
          <a:p>
            <a:pPr marL="0" lvl="0" indent="0" algn="l" rtl="0">
              <a:spcBef>
                <a:spcPts val="360"/>
              </a:spcBef>
              <a:spcAft>
                <a:spcPts val="0"/>
              </a:spcAft>
              <a:buNone/>
            </a:pPr>
            <a:endParaRPr/>
          </a:p>
          <a:p>
            <a:pPr marL="0" lvl="0" indent="0" algn="l" rtl="0">
              <a:spcBef>
                <a:spcPts val="360"/>
              </a:spcBef>
              <a:spcAft>
                <a:spcPts val="0"/>
              </a:spcAft>
              <a:buNone/>
            </a:pPr>
            <a:r>
              <a:rPr lang="en-US"/>
              <a:t>The SIR, on the other hand, allows specified factors to be considered, allows the set of risk factors to be procedure-specific, and allows each factor’s contribution to vary according to its significant association with risk.  To further improve risk adjustment, NHSN is now using logistic regression models for surgical site infection SIR analysis.</a:t>
            </a:r>
            <a:endParaRPr/>
          </a:p>
          <a:p>
            <a:pPr marL="0" lvl="0" indent="0" algn="l" rtl="0">
              <a:spcBef>
                <a:spcPts val="360"/>
              </a:spcBef>
              <a:spcAft>
                <a:spcPts val="0"/>
              </a:spcAft>
              <a:buNone/>
            </a:pPr>
            <a:endParaRPr/>
          </a:p>
          <a:p>
            <a:pPr marL="0" lvl="0" indent="0" algn="l" rtl="0">
              <a:spcBef>
                <a:spcPts val="360"/>
              </a:spcBef>
              <a:spcAft>
                <a:spcPts val="0"/>
              </a:spcAft>
              <a:buNone/>
            </a:pPr>
            <a:r>
              <a:rPr lang="en-US"/>
              <a:t>Logistic regression is used to determine how one or more independent variables (like gender or ASA score) are related to the probability of the occurrence of one of two possible outcomes (in this case – SSI or no SSI).  What this means is that there are mathematical equations that take into account specific risk factors and can generate the </a:t>
            </a:r>
            <a:r>
              <a:rPr lang="en-US" i="1"/>
              <a:t>predicted</a:t>
            </a:r>
            <a:r>
              <a:rPr lang="en-US"/>
              <a:t> number of SSIs for a specific procedure over a certain time period.  These </a:t>
            </a:r>
            <a:r>
              <a:rPr lang="en-US" i="1"/>
              <a:t>models</a:t>
            </a:r>
            <a:r>
              <a:rPr lang="en-US"/>
              <a:t> are procedure-specific and allows risk factors to be procedure-specific.  </a:t>
            </a:r>
            <a:endParaRPr/>
          </a:p>
        </p:txBody>
      </p:sp>
      <p:sp>
        <p:nvSpPr>
          <p:cNvPr id="453" name="Google Shape;453;p39: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39</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111" name="Google Shape;111;p4: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0: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9" name="Google Shape;459;p40: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0" lvl="0" indent="0" algn="l" rtl="0">
              <a:spcBef>
                <a:spcPts val="0"/>
              </a:spcBef>
              <a:spcAft>
                <a:spcPts val="0"/>
              </a:spcAft>
              <a:buNone/>
            </a:pPr>
            <a:r>
              <a:rPr lang="en-US"/>
              <a:t>The SIR provides improved risk adjustment as compared to the previously used risk index. The risk index relied on 3 risk factors only, and these same risk factors determined the risk for </a:t>
            </a:r>
            <a:r>
              <a:rPr lang="en-US" i="1"/>
              <a:t>all</a:t>
            </a:r>
            <a:r>
              <a:rPr lang="en-US"/>
              <a:t> types of procedures.  Also, in the risk index, the relative contribution of each of these factors are constrained to be equal and treated equally in the analysis. The SSI SIR is no longer based on the risk index;  therefore, the risk-stratified SSI rates are no longer published. </a:t>
            </a:r>
            <a:endParaRPr/>
          </a:p>
          <a:p>
            <a:pPr marL="0" lvl="0" indent="0" algn="l" rtl="0">
              <a:spcBef>
                <a:spcPts val="360"/>
              </a:spcBef>
              <a:spcAft>
                <a:spcPts val="0"/>
              </a:spcAft>
              <a:buNone/>
            </a:pPr>
            <a:endParaRPr/>
          </a:p>
          <a:p>
            <a:pPr marL="0" lvl="0" indent="0" algn="l" rtl="0">
              <a:spcBef>
                <a:spcPts val="360"/>
              </a:spcBef>
              <a:spcAft>
                <a:spcPts val="0"/>
              </a:spcAft>
              <a:buNone/>
            </a:pPr>
            <a:r>
              <a:rPr lang="en-US"/>
              <a:t>The SIR, on the other hand, allows specified factors to be considered, allows the set of risk factors to be procedure-specific, and allows each factor’s contribution to vary according to its significant association with risk.  To further improve risk adjustment, NHSN is now using logistic regression models for surgical site infection SIR analysis.</a:t>
            </a:r>
            <a:endParaRPr/>
          </a:p>
          <a:p>
            <a:pPr marL="0" lvl="0" indent="0" algn="l" rtl="0">
              <a:spcBef>
                <a:spcPts val="360"/>
              </a:spcBef>
              <a:spcAft>
                <a:spcPts val="0"/>
              </a:spcAft>
              <a:buNone/>
            </a:pPr>
            <a:endParaRPr/>
          </a:p>
          <a:p>
            <a:pPr marL="0" lvl="0" indent="0" algn="l" rtl="0">
              <a:spcBef>
                <a:spcPts val="360"/>
              </a:spcBef>
              <a:spcAft>
                <a:spcPts val="0"/>
              </a:spcAft>
              <a:buNone/>
            </a:pPr>
            <a:r>
              <a:rPr lang="en-US"/>
              <a:t>Logistic regression is used to determine how one or more independent variables (like gender or ASA score) are related to the probability of the occurrence of one of two possible outcomes (in this case – SSI or no SSI).  What this means is that there are mathematical equations that take into account specific risk factors and can generate the </a:t>
            </a:r>
            <a:r>
              <a:rPr lang="en-US" i="1"/>
              <a:t>predicted</a:t>
            </a:r>
            <a:r>
              <a:rPr lang="en-US"/>
              <a:t> number of SSIs for a specific procedure over a certain time period.  These </a:t>
            </a:r>
            <a:r>
              <a:rPr lang="en-US" i="1"/>
              <a:t>models</a:t>
            </a:r>
            <a:r>
              <a:rPr lang="en-US"/>
              <a:t> are procedure-specific and allows risk factors to be procedure-specific.  </a:t>
            </a:r>
            <a:endParaRPr/>
          </a:p>
        </p:txBody>
      </p:sp>
      <p:sp>
        <p:nvSpPr>
          <p:cNvPr id="460" name="Google Shape;460;p40: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40</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1: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7" name="Google Shape;467;p41: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0" lvl="0" indent="0" algn="l" rtl="0">
              <a:spcBef>
                <a:spcPts val="0"/>
              </a:spcBef>
              <a:spcAft>
                <a:spcPts val="0"/>
              </a:spcAft>
              <a:buNone/>
            </a:pPr>
            <a:r>
              <a:rPr lang="en-US"/>
              <a:t>The SIR provides improved risk adjustment as compared to the previously used risk index. The risk index relied on 3 risk factors only, and these same risk factors determined the risk for </a:t>
            </a:r>
            <a:r>
              <a:rPr lang="en-US" i="1"/>
              <a:t>all</a:t>
            </a:r>
            <a:r>
              <a:rPr lang="en-US"/>
              <a:t> types of procedures.  Also, in the risk index, the relative contribution of each of these factors are constrained to be equal and treated equally in the analysis. The SSI SIR is no longer based on the risk index;  therefore, the risk-stratified SSI rates are no longer published. </a:t>
            </a:r>
            <a:endParaRPr/>
          </a:p>
          <a:p>
            <a:pPr marL="0" lvl="0" indent="0" algn="l" rtl="0">
              <a:spcBef>
                <a:spcPts val="360"/>
              </a:spcBef>
              <a:spcAft>
                <a:spcPts val="0"/>
              </a:spcAft>
              <a:buNone/>
            </a:pPr>
            <a:endParaRPr/>
          </a:p>
          <a:p>
            <a:pPr marL="0" lvl="0" indent="0" algn="l" rtl="0">
              <a:spcBef>
                <a:spcPts val="360"/>
              </a:spcBef>
              <a:spcAft>
                <a:spcPts val="0"/>
              </a:spcAft>
              <a:buNone/>
            </a:pPr>
            <a:r>
              <a:rPr lang="en-US"/>
              <a:t>The SIR, on the other hand, allows specified factors to be considered, allows the set of risk factors to be procedure-specific, and allows each factor’s contribution to vary according to its significant association with risk.  To further improve risk adjustment, NHSN is now using logistic regression models for surgical site infection SIR analysis.</a:t>
            </a:r>
            <a:endParaRPr/>
          </a:p>
          <a:p>
            <a:pPr marL="0" lvl="0" indent="0" algn="l" rtl="0">
              <a:spcBef>
                <a:spcPts val="360"/>
              </a:spcBef>
              <a:spcAft>
                <a:spcPts val="0"/>
              </a:spcAft>
              <a:buNone/>
            </a:pPr>
            <a:endParaRPr/>
          </a:p>
          <a:p>
            <a:pPr marL="0" lvl="0" indent="0" algn="l" rtl="0">
              <a:spcBef>
                <a:spcPts val="360"/>
              </a:spcBef>
              <a:spcAft>
                <a:spcPts val="0"/>
              </a:spcAft>
              <a:buNone/>
            </a:pPr>
            <a:r>
              <a:rPr lang="en-US"/>
              <a:t>Logistic regression is used to determine how one or more independent variables (like gender or ASA score) are related to the probability of the occurrence of one of two possible outcomes (in this case – SSI or no SSI).  What this means is that there are mathematical equations that take into account specific risk factors and can generate the </a:t>
            </a:r>
            <a:r>
              <a:rPr lang="en-US" i="1"/>
              <a:t>predicted</a:t>
            </a:r>
            <a:r>
              <a:rPr lang="en-US"/>
              <a:t> number of SSIs for a specific procedure over a certain time period.  These </a:t>
            </a:r>
            <a:r>
              <a:rPr lang="en-US" i="1"/>
              <a:t>models</a:t>
            </a:r>
            <a:r>
              <a:rPr lang="en-US"/>
              <a:t> are procedure-specific and allows risk factors to be procedure-specific.  </a:t>
            </a:r>
            <a:endParaRPr/>
          </a:p>
        </p:txBody>
      </p:sp>
      <p:sp>
        <p:nvSpPr>
          <p:cNvPr id="468" name="Google Shape;468;p41: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41</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2: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5" name="Google Shape;475;p42: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0" lvl="0" indent="0" algn="l" rtl="0">
              <a:spcBef>
                <a:spcPts val="0"/>
              </a:spcBef>
              <a:spcAft>
                <a:spcPts val="0"/>
              </a:spcAft>
              <a:buNone/>
            </a:pPr>
            <a:r>
              <a:rPr lang="en-US"/>
              <a:t>This model was developed by NHSN for teaching purposes to show how a SSI SIR is derived – this example should not be used to calculate a patient’s risk of SSI in your facility.  </a:t>
            </a:r>
            <a:endParaRPr/>
          </a:p>
          <a:p>
            <a:pPr marL="0" lvl="0" indent="0" algn="l" rtl="0">
              <a:spcBef>
                <a:spcPts val="360"/>
              </a:spcBef>
              <a:spcAft>
                <a:spcPts val="0"/>
              </a:spcAft>
              <a:buNone/>
            </a:pPr>
            <a:endParaRPr/>
          </a:p>
          <a:p>
            <a:pPr marL="0" lvl="0" indent="0" algn="l" rtl="0">
              <a:spcBef>
                <a:spcPts val="360"/>
              </a:spcBef>
              <a:spcAft>
                <a:spcPts val="0"/>
              </a:spcAft>
              <a:buNone/>
            </a:pPr>
            <a:r>
              <a:rPr lang="en-US"/>
              <a:t>This table lists some of the risk factors found to be significant for NHSN operative procedure categories.  For the purposes of this webinar, let’s assume these are all of the significant SSI risk factors for the type of procedure this patient had.  Note that each risk factor’s contribution varies, as represented by the parameter estimate (β) for each factor.  These parameter estimates can be plugged into the formula above for each β, and either a 0 or 1 will be plugged into each x.  For the risk factors with an asterisk, if present for that patient, x=1, if not x=0.</a:t>
            </a:r>
            <a:endParaRPr/>
          </a:p>
          <a:p>
            <a:pPr marL="0" lvl="0" indent="0" algn="l" rtl="0">
              <a:spcBef>
                <a:spcPts val="360"/>
              </a:spcBef>
              <a:spcAft>
                <a:spcPts val="0"/>
              </a:spcAft>
              <a:buNone/>
            </a:pPr>
            <a:endParaRPr/>
          </a:p>
          <a:p>
            <a:pPr marL="0" lvl="0" indent="0" algn="l" rtl="0">
              <a:spcBef>
                <a:spcPts val="360"/>
              </a:spcBef>
              <a:spcAft>
                <a:spcPts val="0"/>
              </a:spcAft>
              <a:buNone/>
            </a:pPr>
            <a:r>
              <a:rPr lang="en-US"/>
              <a:t>In this example with hypothetical patient #1 who is 40 years old, has an ASA score of 4, the operation duration was 117 minutes, and the hospital is medical school affiliated, we can see that each risk factor is considered present, and 1 should replace each x in the equation.  Once each x is plugged in, the equation can be calculated.  For this patient, the probability of an SSI using this logistic regression model is 0.05, which can be interpreted as a 5% risk of infection for patient #1.  </a:t>
            </a:r>
            <a:endParaRPr/>
          </a:p>
        </p:txBody>
      </p:sp>
      <p:sp>
        <p:nvSpPr>
          <p:cNvPr id="476" name="Google Shape;476;p42: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42</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3: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4" name="Google Shape;484;p43: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0" lvl="0" indent="0" algn="l" rtl="0">
              <a:spcBef>
                <a:spcPts val="0"/>
              </a:spcBef>
              <a:spcAft>
                <a:spcPts val="0"/>
              </a:spcAft>
              <a:buNone/>
            </a:pPr>
            <a:r>
              <a:rPr lang="en-US"/>
              <a:t>The probability is calculated for each patient and then summed to give the predicted number of SSIs for this population.  This table represents a partial list of 100 hypothetical patients who have undergone this particular procedure and the significant risk factors present for each.</a:t>
            </a:r>
            <a:endParaRPr/>
          </a:p>
          <a:p>
            <a:pPr marL="0" lvl="0" indent="0" algn="l" rtl="0">
              <a:spcBef>
                <a:spcPts val="360"/>
              </a:spcBef>
              <a:spcAft>
                <a:spcPts val="0"/>
              </a:spcAft>
              <a:buNone/>
            </a:pPr>
            <a:endParaRPr/>
          </a:p>
          <a:p>
            <a:pPr marL="0" lvl="0" indent="0" algn="l" rtl="0">
              <a:spcBef>
                <a:spcPts val="360"/>
              </a:spcBef>
              <a:spcAft>
                <a:spcPts val="0"/>
              </a:spcAft>
              <a:buNone/>
            </a:pPr>
            <a:r>
              <a:rPr lang="en-US"/>
              <a:t>There were 3 SSIs observed for this particular procedure for the identified period of time.  2.91 SSIs were predicted by using this logistic regression model.  To calculate the SIR, you divide 3 (observed) by 2.91 (predicted), for an SIR of 1.03.  </a:t>
            </a:r>
            <a:endParaRPr/>
          </a:p>
        </p:txBody>
      </p:sp>
      <p:sp>
        <p:nvSpPr>
          <p:cNvPr id="485" name="Google Shape;485;p43: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43</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4:notes"/>
          <p:cNvSpPr txBox="1">
            <a:spLocks noGrp="1"/>
          </p:cNvSpPr>
          <p:nvPr>
            <p:ph type="body" idx="1"/>
          </p:nvPr>
        </p:nvSpPr>
        <p:spPr>
          <a:xfrm>
            <a:off x="925513" y="4410075"/>
            <a:ext cx="5095875" cy="4176713"/>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493" name="Google Shape;493;p44: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
        <p:nvSpPr>
          <p:cNvPr id="118" name="Google Shape;118;p5: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5: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900" b="1"/>
              <a:t>Crude measure:</a:t>
            </a:r>
            <a:r>
              <a:rPr lang="en-US" sz="900"/>
              <a:t> is an overall total population measure that does not take explicit account of the composition of the population. </a:t>
            </a:r>
            <a:endParaRPr/>
          </a:p>
          <a:p>
            <a:pPr marL="228600" lvl="0" indent="-228600" algn="l" rtl="0">
              <a:lnSpc>
                <a:spcPct val="80000"/>
              </a:lnSpc>
              <a:spcBef>
                <a:spcPts val="270"/>
              </a:spcBef>
              <a:spcAft>
                <a:spcPts val="0"/>
              </a:spcAft>
              <a:buNone/>
            </a:pPr>
            <a:endParaRPr sz="900"/>
          </a:p>
          <a:p>
            <a:pPr marL="228600" lvl="0" indent="-228600" algn="l" rtl="0">
              <a:lnSpc>
                <a:spcPct val="80000"/>
              </a:lnSpc>
              <a:spcBef>
                <a:spcPts val="24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6</a:t>
            </a:fld>
            <a:endParaRPr sz="1200" b="0" i="0" u="none" strike="noStrike" cap="none">
              <a:solidFill>
                <a:srgbClr val="000000"/>
              </a:solidFill>
              <a:latin typeface="Times New Roman"/>
              <a:ea typeface="Times New Roman"/>
              <a:cs typeface="Times New Roman"/>
              <a:sym typeface="Times New Roman"/>
            </a:endParaRPr>
          </a:p>
        </p:txBody>
      </p:sp>
      <p:sp>
        <p:nvSpPr>
          <p:cNvPr id="132" name="Google Shape;132;p6: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6: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900" b="1"/>
              <a:t>Crude measure:</a:t>
            </a:r>
            <a:r>
              <a:rPr lang="en-US" sz="900"/>
              <a:t> is an overall total population measure that does not take explicit account of the composition of the population. </a:t>
            </a:r>
            <a:endParaRPr/>
          </a:p>
          <a:p>
            <a:pPr marL="228600" lvl="0" indent="-228600" algn="l" rtl="0">
              <a:lnSpc>
                <a:spcPct val="80000"/>
              </a:lnSpc>
              <a:spcBef>
                <a:spcPts val="270"/>
              </a:spcBef>
              <a:spcAft>
                <a:spcPts val="0"/>
              </a:spcAft>
              <a:buNone/>
            </a:pPr>
            <a:endParaRPr sz="900"/>
          </a:p>
          <a:p>
            <a:pPr marL="228600" lvl="0" indent="-228600" algn="l" rtl="0">
              <a:lnSpc>
                <a:spcPct val="80000"/>
              </a:lnSpc>
              <a:spcBef>
                <a:spcPts val="24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7</a:t>
            </a:fld>
            <a:endParaRPr sz="1200" b="0" i="0" u="none" strike="noStrike" cap="none">
              <a:solidFill>
                <a:schemeClr val="dk1"/>
              </a:solidFill>
              <a:latin typeface="Times New Roman"/>
              <a:ea typeface="Times New Roman"/>
              <a:cs typeface="Times New Roman"/>
              <a:sym typeface="Times New Roman"/>
            </a:endParaRPr>
          </a:p>
        </p:txBody>
      </p:sp>
      <p:sp>
        <p:nvSpPr>
          <p:cNvPr id="146" name="Google Shape;146;p7: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7: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900" b="1"/>
              <a:t>Crude measure:</a:t>
            </a:r>
            <a:r>
              <a:rPr lang="en-US" sz="900"/>
              <a:t> is an overall total population measure that does not take explicit account of the composition of the population. </a:t>
            </a:r>
            <a:endParaRPr/>
          </a:p>
          <a:p>
            <a:pPr marL="228600" lvl="0" indent="-228600" algn="l" rtl="0">
              <a:lnSpc>
                <a:spcPct val="80000"/>
              </a:lnSpc>
              <a:spcBef>
                <a:spcPts val="270"/>
              </a:spcBef>
              <a:spcAft>
                <a:spcPts val="0"/>
              </a:spcAft>
              <a:buNone/>
            </a:pPr>
            <a:endParaRPr sz="900"/>
          </a:p>
          <a:p>
            <a:pPr marL="228600" lvl="0" indent="-228600" algn="l" rtl="0">
              <a:lnSpc>
                <a:spcPct val="80000"/>
              </a:lnSpc>
              <a:spcBef>
                <a:spcPts val="24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8</a:t>
            </a:fld>
            <a:endParaRPr sz="1200" b="0" i="0" u="none" strike="noStrike" cap="none">
              <a:solidFill>
                <a:schemeClr val="dk1"/>
              </a:solidFill>
              <a:latin typeface="Times New Roman"/>
              <a:ea typeface="Times New Roman"/>
              <a:cs typeface="Times New Roman"/>
              <a:sym typeface="Times New Roman"/>
            </a:endParaRPr>
          </a:p>
        </p:txBody>
      </p:sp>
      <p:sp>
        <p:nvSpPr>
          <p:cNvPr id="156" name="Google Shape;156;p8: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8: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900" b="1"/>
              <a:t>Crude measure:</a:t>
            </a:r>
            <a:r>
              <a:rPr lang="en-US" sz="900"/>
              <a:t> is an overall total population measure that does not take explicit account of the composition of the population. </a:t>
            </a:r>
            <a:endParaRPr/>
          </a:p>
          <a:p>
            <a:pPr marL="228600" lvl="0" indent="-228600" algn="l" rtl="0">
              <a:lnSpc>
                <a:spcPct val="80000"/>
              </a:lnSpc>
              <a:spcBef>
                <a:spcPts val="270"/>
              </a:spcBef>
              <a:spcAft>
                <a:spcPts val="0"/>
              </a:spcAft>
              <a:buNone/>
            </a:pPr>
            <a:endParaRPr sz="900"/>
          </a:p>
          <a:p>
            <a:pPr marL="228600" lvl="0" indent="-228600" algn="l" rtl="0">
              <a:lnSpc>
                <a:spcPct val="80000"/>
              </a:lnSpc>
              <a:spcBef>
                <a:spcPts val="24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sldNum" idx="12"/>
          </p:nvPr>
        </p:nvSpPr>
        <p:spPr>
          <a:xfrm>
            <a:off x="3937000" y="8820150"/>
            <a:ext cx="3009900" cy="463550"/>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
        <p:nvSpPr>
          <p:cNvPr id="165" name="Google Shape;165;p9:notes"/>
          <p:cNvSpPr>
            <a:spLocks noGrp="1" noRot="1" noChangeAspect="1"/>
          </p:cNvSpPr>
          <p:nvPr>
            <p:ph type="sldImg" idx="2"/>
          </p:nvPr>
        </p:nvSpPr>
        <p:spPr>
          <a:xfrm>
            <a:off x="11525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9:notes"/>
          <p:cNvSpPr txBox="1">
            <a:spLocks noGrp="1"/>
          </p:cNvSpPr>
          <p:nvPr>
            <p:ph type="body" idx="1"/>
          </p:nvPr>
        </p:nvSpPr>
        <p:spPr>
          <a:xfrm>
            <a:off x="925513" y="4410075"/>
            <a:ext cx="5095875" cy="4176713"/>
          </a:xfrm>
          <a:prstGeom prst="rect">
            <a:avLst/>
          </a:prstGeom>
          <a:noFill/>
          <a:ln>
            <a:noFill/>
          </a:ln>
        </p:spPr>
        <p:txBody>
          <a:bodyPr spcFirstLastPara="1" wrap="square" lIns="92725" tIns="46350" rIns="92725" bIns="46350" anchor="t" anchorCtr="0">
            <a:noAutofit/>
          </a:bodyPr>
          <a:lstStyle/>
          <a:p>
            <a:pPr marL="228600" lvl="0" indent="-228600" algn="l" rtl="0">
              <a:lnSpc>
                <a:spcPct val="80000"/>
              </a:lnSpc>
              <a:spcBef>
                <a:spcPts val="0"/>
              </a:spcBef>
              <a:spcAft>
                <a:spcPts val="0"/>
              </a:spcAft>
              <a:buNone/>
            </a:pPr>
            <a:r>
              <a:rPr lang="en-US" sz="900" b="1"/>
              <a:t>Crude measure:</a:t>
            </a:r>
            <a:r>
              <a:rPr lang="en-US" sz="900"/>
              <a:t> is an overall total population measure that does not take explicit account of the composition of the population. </a:t>
            </a:r>
            <a:endParaRPr/>
          </a:p>
          <a:p>
            <a:pPr marL="228600" lvl="0" indent="-228600" algn="l" rtl="0">
              <a:lnSpc>
                <a:spcPct val="80000"/>
              </a:lnSpc>
              <a:spcBef>
                <a:spcPts val="270"/>
              </a:spcBef>
              <a:spcAft>
                <a:spcPts val="0"/>
              </a:spcAft>
              <a:buNone/>
            </a:pPr>
            <a:endParaRPr sz="900"/>
          </a:p>
          <a:p>
            <a:pPr marL="228600" lvl="0" indent="-228600" algn="l" rtl="0">
              <a:lnSpc>
                <a:spcPct val="80000"/>
              </a:lnSpc>
              <a:spcBef>
                <a:spcPts val="240"/>
              </a:spcBef>
              <a:spcAft>
                <a:spcPts val="0"/>
              </a:spcAft>
              <a:buNone/>
            </a:pPr>
            <a:r>
              <a:rPr lang="en-US" sz="800" b="1"/>
              <a:t>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Direct standardization is the case were the age specific mortality rates from the index, which is mostly the smaller population in which we are interested, is multiplied with the age structure of a standard. </a:t>
            </a:r>
            <a:endParaRPr/>
          </a:p>
          <a:p>
            <a:pPr marL="228600" lvl="0" indent="-228600" algn="l" rtl="0">
              <a:lnSpc>
                <a:spcPct val="80000"/>
              </a:lnSpc>
              <a:spcBef>
                <a:spcPts val="240"/>
              </a:spcBef>
              <a:spcAft>
                <a:spcPts val="0"/>
              </a:spcAft>
              <a:buClr>
                <a:schemeClr val="dk1"/>
              </a:buClr>
              <a:buSzPts val="800"/>
              <a:buFont typeface="Arial"/>
              <a:buChar char="•"/>
            </a:pPr>
            <a:r>
              <a:rPr lang="en-US" sz="800"/>
              <a:t>You can compare the standardized rate with another standardized rate that has been standardized in the same way. </a:t>
            </a:r>
            <a:endParaRPr/>
          </a:p>
          <a:p>
            <a:pPr marL="228600" lvl="0" indent="-228600" algn="l" rtl="0">
              <a:lnSpc>
                <a:spcPct val="80000"/>
              </a:lnSpc>
              <a:spcBef>
                <a:spcPts val="240"/>
              </a:spcBef>
              <a:spcAft>
                <a:spcPts val="0"/>
              </a:spcAft>
              <a:buClr>
                <a:schemeClr val="dk1"/>
              </a:buClr>
              <a:buSzPts val="800"/>
              <a:buFont typeface="Arial"/>
              <a:buChar char="•"/>
            </a:pPr>
            <a:r>
              <a:rPr lang="en-US" sz="800"/>
              <a:t>The two rates can be compared directly or the CMF, the ratio of the two rates, can be used. </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None/>
            </a:pPr>
            <a:r>
              <a:rPr lang="en-US" sz="800" b="1"/>
              <a:t>What are the requirements of direct age adjustment method?</a:t>
            </a:r>
            <a:r>
              <a:rPr lang="en-US" sz="800"/>
              <a:t> </a:t>
            </a:r>
            <a:endParaRPr sz="800" b="1"/>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the 2 study populations being compared</a:t>
            </a:r>
            <a:endParaRPr/>
          </a:p>
          <a:p>
            <a:pPr marL="228600" lvl="0" indent="-228600" algn="l" rtl="0">
              <a:lnSpc>
                <a:spcPct val="80000"/>
              </a:lnSpc>
              <a:spcBef>
                <a:spcPts val="240"/>
              </a:spcBef>
              <a:spcAft>
                <a:spcPts val="0"/>
              </a:spcAft>
              <a:buClr>
                <a:schemeClr val="dk1"/>
              </a:buClr>
              <a:buSzPts val="800"/>
              <a:buFont typeface="Arial"/>
              <a:buChar char="•"/>
            </a:pPr>
            <a:r>
              <a:rPr lang="en-US" sz="800"/>
              <a:t>A standard population which is any population (a real or hypothetical) having a known age composition, selected to be the basis of the comparison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Indirect Standardization</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Indirect standardization is the case were the age specific mortality rates from the standard are multiplied with the age structure of the index. </a:t>
            </a:r>
            <a:endParaRPr/>
          </a:p>
          <a:p>
            <a:pPr marL="228600" lvl="0" indent="-228600" algn="l" rtl="0">
              <a:lnSpc>
                <a:spcPct val="80000"/>
              </a:lnSpc>
              <a:spcBef>
                <a:spcPts val="240"/>
              </a:spcBef>
              <a:spcAft>
                <a:spcPts val="0"/>
              </a:spcAft>
              <a:buClr>
                <a:schemeClr val="dk1"/>
              </a:buClr>
              <a:buSzPts val="800"/>
              <a:buFont typeface="Arial"/>
              <a:buChar char="•"/>
            </a:pPr>
            <a:r>
              <a:rPr lang="en-US" sz="800"/>
              <a:t>The end result is mostly an expected number of death for the index population which can be compared with the observed number of death using the SMR. </a:t>
            </a:r>
            <a:endParaRPr/>
          </a:p>
          <a:p>
            <a:pPr marL="228600" lvl="0" indent="-228600" algn="l" rtl="0">
              <a:lnSpc>
                <a:spcPct val="80000"/>
              </a:lnSpc>
              <a:spcBef>
                <a:spcPts val="240"/>
              </a:spcBef>
              <a:spcAft>
                <a:spcPts val="0"/>
              </a:spcAft>
              <a:buClr>
                <a:schemeClr val="dk1"/>
              </a:buClr>
              <a:buSzPts val="800"/>
              <a:buFont typeface="Arial"/>
              <a:buChar char="•"/>
            </a:pPr>
            <a:r>
              <a:rPr lang="en-US" sz="800"/>
              <a:t>Age specific death rates for the index are not required to do indirect standardization.</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What are the requirements of indirect age adjustment method?</a:t>
            </a:r>
            <a:r>
              <a:rPr lang="en-US" sz="800"/>
              <a:t> </a:t>
            </a:r>
            <a:endParaRPr/>
          </a:p>
          <a:p>
            <a:pPr marL="228600" lvl="0" indent="-228600" algn="l" rtl="0">
              <a:lnSpc>
                <a:spcPct val="80000"/>
              </a:lnSpc>
              <a:spcBef>
                <a:spcPts val="240"/>
              </a:spcBef>
              <a:spcAft>
                <a:spcPts val="0"/>
              </a:spcAft>
              <a:buClr>
                <a:schemeClr val="dk1"/>
              </a:buClr>
              <a:buSzPts val="800"/>
              <a:buFont typeface="Arial"/>
              <a:buChar char="•"/>
            </a:pPr>
            <a:r>
              <a:rPr lang="en-US" sz="800"/>
              <a:t>Age–specific mortality rates for a standard population</a:t>
            </a:r>
            <a:endParaRPr/>
          </a:p>
          <a:p>
            <a:pPr marL="228600" lvl="0" indent="-228600" algn="l" rtl="0">
              <a:lnSpc>
                <a:spcPct val="80000"/>
              </a:lnSpc>
              <a:spcBef>
                <a:spcPts val="240"/>
              </a:spcBef>
              <a:spcAft>
                <a:spcPts val="0"/>
              </a:spcAft>
              <a:buClr>
                <a:schemeClr val="dk1"/>
              </a:buClr>
              <a:buSzPts val="800"/>
              <a:buFont typeface="Arial"/>
              <a:buChar char="•"/>
            </a:pPr>
            <a:r>
              <a:rPr lang="en-US" sz="800"/>
              <a:t>The total number of events (deaths) and age composition of the 2 study populations </a:t>
            </a:r>
            <a:endParaRPr/>
          </a:p>
          <a:p>
            <a:pPr marL="228600" lvl="0" indent="-228600" algn="l" rtl="0">
              <a:lnSpc>
                <a:spcPct val="80000"/>
              </a:lnSpc>
              <a:spcBef>
                <a:spcPts val="240"/>
              </a:spcBef>
              <a:spcAft>
                <a:spcPts val="0"/>
              </a:spcAft>
              <a:buNone/>
            </a:pPr>
            <a:endParaRPr sz="800"/>
          </a:p>
          <a:p>
            <a:pPr marL="228600" lvl="0" indent="-228600" algn="l" rtl="0">
              <a:lnSpc>
                <a:spcPct val="80000"/>
              </a:lnSpc>
              <a:spcBef>
                <a:spcPts val="240"/>
              </a:spcBef>
              <a:spcAft>
                <a:spcPts val="0"/>
              </a:spcAft>
              <a:buNone/>
            </a:pPr>
            <a:r>
              <a:rPr lang="en-US" sz="800" b="1"/>
              <a:t>SMR</a:t>
            </a:r>
            <a:endParaRPr/>
          </a:p>
          <a:p>
            <a:pPr marL="228600" lvl="0" indent="-228600" algn="l" rtl="0">
              <a:lnSpc>
                <a:spcPct val="80000"/>
              </a:lnSpc>
              <a:spcBef>
                <a:spcPts val="240"/>
              </a:spcBef>
              <a:spcAft>
                <a:spcPts val="0"/>
              </a:spcAft>
              <a:buNone/>
            </a:pPr>
            <a:endParaRPr sz="800" b="1"/>
          </a:p>
          <a:p>
            <a:pPr marL="228600" lvl="0" indent="-228600" algn="l" rtl="0">
              <a:lnSpc>
                <a:spcPct val="80000"/>
              </a:lnSpc>
              <a:spcBef>
                <a:spcPts val="240"/>
              </a:spcBef>
              <a:spcAft>
                <a:spcPts val="0"/>
              </a:spcAft>
              <a:buClr>
                <a:schemeClr val="dk1"/>
              </a:buClr>
              <a:buSzPts val="800"/>
              <a:buFont typeface="Arial"/>
              <a:buChar char="•"/>
            </a:pPr>
            <a:r>
              <a:rPr lang="en-US" sz="800"/>
              <a:t>SMR basically compares the mortality observed in the index-population with the mortality that could be expected, if the index-population had an age specific mortality pattern, which is comparable with the age specific mortality of the standard population. </a:t>
            </a:r>
            <a:endParaRPr/>
          </a:p>
          <a:p>
            <a:pPr marL="228600" lvl="0" indent="-228600" algn="l" rtl="0">
              <a:lnSpc>
                <a:spcPct val="80000"/>
              </a:lnSpc>
              <a:spcBef>
                <a:spcPts val="240"/>
              </a:spcBef>
              <a:spcAft>
                <a:spcPts val="0"/>
              </a:spcAft>
              <a:buClr>
                <a:schemeClr val="dk1"/>
              </a:buClr>
              <a:buSzPts val="800"/>
              <a:buFont typeface="Arial"/>
              <a:buChar char="•"/>
            </a:pPr>
            <a:r>
              <a:rPr lang="en-US" sz="800"/>
              <a:t>Exact confidence intervals are given when the number of cases is relatively low and approximations are given when the number of cases is larger. </a:t>
            </a:r>
            <a:endParaRPr/>
          </a:p>
          <a:p>
            <a:pPr marL="228600" lvl="0" indent="-228600" algn="l" rtl="0">
              <a:lnSpc>
                <a:spcPct val="80000"/>
              </a:lnSpc>
              <a:spcBef>
                <a:spcPts val="240"/>
              </a:spcBef>
              <a:spcAft>
                <a:spcPts val="0"/>
              </a:spcAft>
              <a:buClr>
                <a:schemeClr val="dk1"/>
              </a:buClr>
              <a:buSzPts val="800"/>
              <a:buFont typeface="Arial"/>
              <a:buChar char="•"/>
            </a:pPr>
            <a:r>
              <a:rPr lang="en-US" sz="800"/>
              <a:t>Poisson based confidence intervals are given considering error free expectations, this would be the case if the standard would be a hypothetical mortality schedule. </a:t>
            </a:r>
            <a:endParaRPr/>
          </a:p>
          <a:p>
            <a:pPr marL="228600" lvl="0" indent="-177800" algn="l" rtl="0">
              <a:lnSpc>
                <a:spcPct val="80000"/>
              </a:lnSpc>
              <a:spcBef>
                <a:spcPts val="240"/>
              </a:spcBef>
              <a:spcAft>
                <a:spcPts val="0"/>
              </a:spcAft>
              <a:buClr>
                <a:schemeClr val="dk1"/>
              </a:buClr>
              <a:buSzPts val="800"/>
              <a:buFont typeface="Arial"/>
              <a:buNone/>
            </a:pPr>
            <a:endParaRPr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9" name="Google Shape;39;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2" name="Google Shape;52;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 name="Google Shape;54;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89" name="Google Shape;89;p13"/>
          <p:cNvSpPr txBox="1">
            <a:spLocks noGrp="1"/>
          </p:cNvSpPr>
          <p:nvPr>
            <p:ph type="ctrTitle"/>
          </p:nvPr>
        </p:nvSpPr>
        <p:spPr>
          <a:xfrm>
            <a:off x="1562100" y="1981200"/>
            <a:ext cx="6019800" cy="2286000"/>
          </a:xfrm>
          <a:prstGeom prst="rect">
            <a:avLst/>
          </a:prstGeom>
          <a:blipFill rotWithShape="1">
            <a:blip r:embed="rId4">
              <a:alphaModFix/>
            </a:blip>
            <a:tile tx="0" ty="0" sx="100000" sy="100000" flip="y" algn="tl"/>
          </a:blip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060"/>
              </a:buClr>
              <a:buSzPts val="3600"/>
              <a:buFont typeface="Stardos Stencil"/>
              <a:buNone/>
            </a:pPr>
            <a:r>
              <a:rPr lang="en-US" sz="3600" b="1">
                <a:solidFill>
                  <a:srgbClr val="002060"/>
                </a:solidFill>
                <a:latin typeface="Stardos Stencil"/>
                <a:ea typeface="Stardos Stencil"/>
                <a:cs typeface="Stardos Stencil"/>
                <a:sym typeface="Stardos Stencil"/>
              </a:rPr>
              <a:t> </a:t>
            </a:r>
            <a:r>
              <a:rPr lang="en-US" sz="4400" b="1">
                <a:solidFill>
                  <a:srgbClr val="002060"/>
                </a:solidFill>
                <a:latin typeface="Stardos Stencil"/>
                <a:ea typeface="Stardos Stencil"/>
                <a:cs typeface="Stardos Stencil"/>
                <a:sym typeface="Stardos Stencil"/>
              </a:rPr>
              <a:t>Standardized</a:t>
            </a:r>
            <a:br>
              <a:rPr lang="en-US" sz="4400" b="1">
                <a:solidFill>
                  <a:srgbClr val="7030A0"/>
                </a:solidFill>
                <a:latin typeface="Stardos Stencil"/>
                <a:ea typeface="Stardos Stencil"/>
                <a:cs typeface="Stardos Stencil"/>
                <a:sym typeface="Stardos Stencil"/>
              </a:rPr>
            </a:br>
            <a:r>
              <a:rPr lang="en-US" sz="4400" b="1">
                <a:solidFill>
                  <a:srgbClr val="548135"/>
                </a:solidFill>
                <a:latin typeface="Stardos Stencil"/>
                <a:ea typeface="Stardos Stencil"/>
                <a:cs typeface="Stardos Stencil"/>
                <a:sym typeface="Stardos Stencil"/>
              </a:rPr>
              <a:t>Infection</a:t>
            </a:r>
            <a:br>
              <a:rPr lang="en-US" sz="4400" b="1">
                <a:solidFill>
                  <a:srgbClr val="548135"/>
                </a:solidFill>
                <a:latin typeface="Stardos Stencil"/>
                <a:ea typeface="Stardos Stencil"/>
                <a:cs typeface="Stardos Stencil"/>
                <a:sym typeface="Stardos Stencil"/>
              </a:rPr>
            </a:br>
            <a:r>
              <a:rPr lang="en-US" sz="4400" b="1">
                <a:solidFill>
                  <a:srgbClr val="7030A0"/>
                </a:solidFill>
                <a:latin typeface="Stardos Stencil"/>
                <a:ea typeface="Stardos Stencil"/>
                <a:cs typeface="Stardos Stencil"/>
                <a:sym typeface="Stardos Stencil"/>
              </a:rPr>
              <a:t>Ratio</a:t>
            </a:r>
            <a:br>
              <a:rPr lang="en-US" sz="4400" b="1">
                <a:solidFill>
                  <a:srgbClr val="7030A0"/>
                </a:solidFill>
                <a:latin typeface="Stardos Stencil"/>
                <a:ea typeface="Stardos Stencil"/>
                <a:cs typeface="Stardos Stencil"/>
                <a:sym typeface="Stardos Stencil"/>
              </a:rPr>
            </a:br>
            <a:r>
              <a:rPr lang="en-US" sz="300" b="1">
                <a:solidFill>
                  <a:srgbClr val="002060"/>
                </a:solidFill>
                <a:latin typeface="Stardos Stencil"/>
                <a:ea typeface="Stardos Stencil"/>
                <a:cs typeface="Stardos Stencil"/>
                <a:sym typeface="Stardos Stencil"/>
              </a:rPr>
              <a:t>	</a:t>
            </a:r>
            <a:endParaRPr sz="2800" b="1">
              <a:solidFill>
                <a:srgbClr val="000099"/>
              </a:solidFill>
              <a:latin typeface="Tahoma"/>
              <a:ea typeface="Tahoma"/>
              <a:cs typeface="Tahoma"/>
              <a:sym typeface="Tahoma"/>
            </a:endParaRPr>
          </a:p>
        </p:txBody>
      </p:sp>
      <p:sp>
        <p:nvSpPr>
          <p:cNvPr id="90" name="Google Shape;90;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1</a:t>
            </a:fld>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76"/>
        <p:cNvGrpSpPr/>
        <p:nvPr/>
      </p:nvGrpSpPr>
      <p:grpSpPr>
        <a:xfrm>
          <a:off x="0" y="0"/>
          <a:ext cx="0" cy="0"/>
          <a:chOff x="0" y="0"/>
          <a:chExt cx="0" cy="0"/>
        </a:xfrm>
      </p:grpSpPr>
      <p:pic>
        <p:nvPicPr>
          <p:cNvPr id="177" name="Google Shape;177;p22"/>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178" name="Google Shape;178;p22"/>
          <p:cNvSpPr txBox="1">
            <a:spLocks noGrp="1"/>
          </p:cNvSpPr>
          <p:nvPr>
            <p:ph type="title"/>
          </p:nvPr>
        </p:nvSpPr>
        <p:spPr>
          <a:xfrm>
            <a:off x="1274378" y="1447800"/>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200"/>
              <a:buFont typeface="Tahoma"/>
              <a:buNone/>
            </a:pPr>
            <a:r>
              <a:rPr lang="en-US" sz="3200" b="1">
                <a:solidFill>
                  <a:srgbClr val="FF0000"/>
                </a:solidFill>
                <a:latin typeface="Tahoma"/>
                <a:ea typeface="Tahoma"/>
                <a:cs typeface="Tahoma"/>
                <a:sym typeface="Tahoma"/>
              </a:rPr>
              <a:t>SIR</a:t>
            </a:r>
            <a:r>
              <a:rPr lang="en-US" sz="2800">
                <a:solidFill>
                  <a:srgbClr val="FF0000"/>
                </a:solidFill>
                <a:latin typeface="Tahoma"/>
                <a:ea typeface="Tahoma"/>
                <a:cs typeface="Tahoma"/>
                <a:sym typeface="Tahoma"/>
              </a:rPr>
              <a:t>-Calculation and interpretation notes</a:t>
            </a:r>
            <a:endParaRPr sz="3200">
              <a:solidFill>
                <a:schemeClr val="accent2"/>
              </a:solidFill>
              <a:latin typeface="Tahoma"/>
              <a:ea typeface="Tahoma"/>
              <a:cs typeface="Tahoma"/>
              <a:sym typeface="Tahoma"/>
            </a:endParaRPr>
          </a:p>
        </p:txBody>
      </p:sp>
      <p:sp>
        <p:nvSpPr>
          <p:cNvPr id="179" name="Google Shape;179;p22"/>
          <p:cNvSpPr txBox="1">
            <a:spLocks noGrp="1"/>
          </p:cNvSpPr>
          <p:nvPr>
            <p:ph type="body" idx="1"/>
          </p:nvPr>
        </p:nvSpPr>
        <p:spPr>
          <a:xfrm>
            <a:off x="947737" y="2438400"/>
            <a:ext cx="7629525" cy="4953000"/>
          </a:xfrm>
          <a:prstGeom prst="rect">
            <a:avLst/>
          </a:prstGeom>
          <a:noFill/>
          <a:ln>
            <a:noFill/>
          </a:ln>
        </p:spPr>
        <p:txBody>
          <a:bodyPr spcFirstLastPara="1" wrap="square" lIns="91425" tIns="45700" rIns="91425" bIns="45700" anchor="t" anchorCtr="0">
            <a:normAutofit/>
          </a:bodyPr>
          <a:lstStyle/>
          <a:p>
            <a:pPr marL="381000" lvl="0" indent="-381000" algn="l" rtl="0">
              <a:lnSpc>
                <a:spcPct val="90000"/>
              </a:lnSpc>
              <a:spcBef>
                <a:spcPts val="0"/>
              </a:spcBef>
              <a:spcAft>
                <a:spcPts val="0"/>
              </a:spcAft>
              <a:buClr>
                <a:srgbClr val="000000"/>
              </a:buClr>
              <a:buSzPts val="2100"/>
              <a:buChar char="•"/>
            </a:pPr>
            <a:r>
              <a:rPr lang="en-US">
                <a:solidFill>
                  <a:srgbClr val="000000"/>
                </a:solidFill>
                <a:latin typeface="Calibri"/>
                <a:ea typeface="Calibri"/>
                <a:cs typeface="Calibri"/>
                <a:sym typeface="Calibri"/>
              </a:rPr>
              <a:t>When this is the case, you may wish to group your SIRs by a longer time period, such as year</a:t>
            </a:r>
            <a:endParaRPr/>
          </a:p>
          <a:p>
            <a:pPr marL="381000" lvl="0" indent="-381000" algn="l" rtl="0">
              <a:lnSpc>
                <a:spcPct val="90000"/>
              </a:lnSpc>
              <a:spcBef>
                <a:spcPts val="0"/>
              </a:spcBef>
              <a:spcAft>
                <a:spcPts val="0"/>
              </a:spcAft>
              <a:buClr>
                <a:srgbClr val="000000"/>
              </a:buClr>
              <a:buSzPts val="2100"/>
              <a:buChar char="•"/>
            </a:pPr>
            <a:r>
              <a:rPr lang="en-US">
                <a:solidFill>
                  <a:srgbClr val="000000"/>
                </a:solidFill>
                <a:latin typeface="Calibri"/>
                <a:ea typeface="Calibri"/>
                <a:cs typeface="Calibri"/>
                <a:sym typeface="Calibri"/>
              </a:rPr>
              <a:t>Remove from your data any rates that had no corresponding published NHSN rates</a:t>
            </a:r>
            <a:endParaRPr/>
          </a:p>
          <a:p>
            <a:pPr marL="381000" lvl="0" indent="-381000" algn="l" rtl="0">
              <a:lnSpc>
                <a:spcPct val="90000"/>
              </a:lnSpc>
              <a:spcBef>
                <a:spcPts val="0"/>
              </a:spcBef>
              <a:spcAft>
                <a:spcPts val="0"/>
              </a:spcAft>
              <a:buClr>
                <a:srgbClr val="FF0000"/>
              </a:buClr>
              <a:buSzPts val="2100"/>
              <a:buChar char="•"/>
            </a:pPr>
            <a:r>
              <a:rPr lang="en-US" b="1">
                <a:solidFill>
                  <a:srgbClr val="FF0000"/>
                </a:solidFill>
                <a:latin typeface="Calibri"/>
                <a:ea typeface="Calibri"/>
                <a:cs typeface="Calibri"/>
                <a:sym typeface="Calibri"/>
              </a:rPr>
              <a:t>Interpretation:</a:t>
            </a:r>
            <a:endParaRPr/>
          </a:p>
          <a:p>
            <a:pPr marL="781050" lvl="1" indent="-381000" algn="l" rtl="0">
              <a:lnSpc>
                <a:spcPct val="90000"/>
              </a:lnSpc>
              <a:spcBef>
                <a:spcPts val="0"/>
              </a:spcBef>
              <a:spcAft>
                <a:spcPts val="0"/>
              </a:spcAft>
              <a:buClr>
                <a:srgbClr val="FF0000"/>
              </a:buClr>
              <a:buSzPts val="1800"/>
              <a:buChar char="•"/>
            </a:pPr>
            <a:r>
              <a:rPr lang="en-US" b="1">
                <a:solidFill>
                  <a:srgbClr val="FF0000"/>
                </a:solidFill>
                <a:latin typeface="Calibri"/>
                <a:ea typeface="Calibri"/>
                <a:cs typeface="Calibri"/>
                <a:sym typeface="Calibri"/>
              </a:rPr>
              <a:t>SIR&lt;1</a:t>
            </a:r>
            <a:r>
              <a:rPr lang="en-US">
                <a:solidFill>
                  <a:srgbClr val="000000"/>
                </a:solidFill>
                <a:latin typeface="Calibri"/>
                <a:ea typeface="Calibri"/>
                <a:cs typeface="Calibri"/>
                <a:sym typeface="Calibri"/>
              </a:rPr>
              <a:t> means that after adjusting for differences, fewer HAIs were observed than predicted</a:t>
            </a:r>
            <a:endParaRPr/>
          </a:p>
          <a:p>
            <a:pPr marL="781050" lvl="1" indent="-381000" algn="l" rtl="0">
              <a:lnSpc>
                <a:spcPct val="90000"/>
              </a:lnSpc>
              <a:spcBef>
                <a:spcPts val="0"/>
              </a:spcBef>
              <a:spcAft>
                <a:spcPts val="0"/>
              </a:spcAft>
              <a:buClr>
                <a:srgbClr val="CCCC99"/>
              </a:buClr>
              <a:buSzPts val="1800"/>
              <a:buChar char="•"/>
            </a:pPr>
            <a:r>
              <a:rPr lang="en-US" b="1">
                <a:solidFill>
                  <a:srgbClr val="FF0000"/>
                </a:solidFill>
                <a:latin typeface="Calibri"/>
                <a:ea typeface="Calibri"/>
                <a:cs typeface="Calibri"/>
                <a:sym typeface="Calibri"/>
              </a:rPr>
              <a:t>SIR&gt;1</a:t>
            </a:r>
            <a:r>
              <a:rPr lang="en-US">
                <a:solidFill>
                  <a:srgbClr val="000000"/>
                </a:solidFill>
                <a:latin typeface="Calibri"/>
                <a:ea typeface="Calibri"/>
                <a:cs typeface="Calibri"/>
                <a:sym typeface="Calibri"/>
              </a:rPr>
              <a:t> means that after adjusting for differences, more HAIs were observed than predicted</a:t>
            </a:r>
            <a:endParaRPr/>
          </a:p>
          <a:p>
            <a:pPr marL="781050" lvl="1" indent="-381000" algn="l" rtl="0">
              <a:lnSpc>
                <a:spcPct val="90000"/>
              </a:lnSpc>
              <a:spcBef>
                <a:spcPts val="0"/>
              </a:spcBef>
              <a:spcAft>
                <a:spcPts val="0"/>
              </a:spcAft>
              <a:buClr>
                <a:srgbClr val="CCCC99"/>
              </a:buClr>
              <a:buSzPts val="1800"/>
              <a:buChar char="•"/>
            </a:pPr>
            <a:r>
              <a:rPr lang="en-US" b="1">
                <a:solidFill>
                  <a:srgbClr val="FF0000"/>
                </a:solidFill>
                <a:latin typeface="Calibri"/>
                <a:ea typeface="Calibri"/>
                <a:cs typeface="Calibri"/>
                <a:sym typeface="Calibri"/>
              </a:rPr>
              <a:t>SIR=1</a:t>
            </a:r>
            <a:r>
              <a:rPr lang="en-US">
                <a:solidFill>
                  <a:srgbClr val="000000"/>
                </a:solidFill>
                <a:latin typeface="Calibri"/>
                <a:ea typeface="Calibri"/>
                <a:cs typeface="Calibri"/>
                <a:sym typeface="Calibri"/>
              </a:rPr>
              <a:t> means that after adjusting for differences, Same HAIs were observed as predicted</a:t>
            </a:r>
            <a:endParaRPr/>
          </a:p>
          <a:p>
            <a:pPr marL="781050" lvl="1" indent="-266700" algn="l" rtl="0">
              <a:lnSpc>
                <a:spcPct val="90000"/>
              </a:lnSpc>
              <a:spcBef>
                <a:spcPts val="0"/>
              </a:spcBef>
              <a:spcAft>
                <a:spcPts val="0"/>
              </a:spcAft>
              <a:buClr>
                <a:schemeClr val="dk1"/>
              </a:buClr>
              <a:buSzPts val="1800"/>
              <a:buNone/>
            </a:pPr>
            <a:endParaRPr>
              <a:solidFill>
                <a:srgbClr val="000000"/>
              </a:solidFill>
              <a:latin typeface="Calibri"/>
              <a:ea typeface="Calibri"/>
              <a:cs typeface="Calibri"/>
              <a:sym typeface="Calibri"/>
            </a:endParaRPr>
          </a:p>
          <a:p>
            <a:pPr marL="381000" lvl="0" indent="-228600" algn="l" rtl="0">
              <a:lnSpc>
                <a:spcPct val="90000"/>
              </a:lnSpc>
              <a:spcBef>
                <a:spcPts val="600"/>
              </a:spcBef>
              <a:spcAft>
                <a:spcPts val="0"/>
              </a:spcAft>
              <a:buClr>
                <a:schemeClr val="dk1"/>
              </a:buClr>
              <a:buSzPts val="2400"/>
              <a:buNone/>
            </a:pPr>
            <a:endParaRPr sz="2400"/>
          </a:p>
        </p:txBody>
      </p:sp>
      <p:sp>
        <p:nvSpPr>
          <p:cNvPr id="180" name="Google Shape;18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000"/>
              <a:buFont typeface="Noto Sans Symbols"/>
              <a:buNone/>
            </a:pPr>
            <a:fld id="{00000000-1234-1234-1234-123412341234}" type="slidenum">
              <a:rPr lang="en-US" sz="1000" b="0" i="0" u="none" strike="noStrike" cap="none">
                <a:solidFill>
                  <a:schemeClr val="dk1"/>
                </a:solidFill>
                <a:latin typeface="Arial"/>
                <a:ea typeface="Arial"/>
                <a:cs typeface="Arial"/>
                <a:sym typeface="Arial"/>
              </a:rPr>
              <a:t>10</a:t>
            </a:fld>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84"/>
        <p:cNvGrpSpPr/>
        <p:nvPr/>
      </p:nvGrpSpPr>
      <p:grpSpPr>
        <a:xfrm>
          <a:off x="0" y="0"/>
          <a:ext cx="0" cy="0"/>
          <a:chOff x="0" y="0"/>
          <a:chExt cx="0" cy="0"/>
        </a:xfrm>
      </p:grpSpPr>
      <p:pic>
        <p:nvPicPr>
          <p:cNvPr id="185" name="Google Shape;185;p23"/>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186" name="Google Shape;186;p23"/>
          <p:cNvSpPr txBox="1">
            <a:spLocks noGrp="1"/>
          </p:cNvSpPr>
          <p:nvPr>
            <p:ph type="ctrTitle"/>
          </p:nvPr>
        </p:nvSpPr>
        <p:spPr>
          <a:xfrm>
            <a:off x="1219200" y="1242069"/>
            <a:ext cx="6629400" cy="22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2"/>
              </a:buClr>
              <a:buSzPts val="3600"/>
              <a:buFont typeface="Tahoma"/>
              <a:buNone/>
            </a:pPr>
            <a:r>
              <a:rPr lang="en-US" sz="3600" b="1">
                <a:solidFill>
                  <a:schemeClr val="accent2"/>
                </a:solidFill>
                <a:latin typeface="Tahoma"/>
                <a:ea typeface="Tahoma"/>
                <a:cs typeface="Tahoma"/>
                <a:sym typeface="Tahoma"/>
              </a:rPr>
              <a:t>CLABSI SIR</a:t>
            </a:r>
            <a:endParaRPr/>
          </a:p>
        </p:txBody>
      </p:sp>
      <p:sp>
        <p:nvSpPr>
          <p:cNvPr id="187" name="Google Shape;187;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11</a:t>
            </a:fld>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2"/>
        <p:cNvGrpSpPr/>
        <p:nvPr/>
      </p:nvGrpSpPr>
      <p:grpSpPr>
        <a:xfrm>
          <a:off x="0" y="0"/>
          <a:ext cx="0" cy="0"/>
          <a:chOff x="0" y="0"/>
          <a:chExt cx="0" cy="0"/>
        </a:xfrm>
      </p:grpSpPr>
      <p:pic>
        <p:nvPicPr>
          <p:cNvPr id="193" name="Google Shape;193;p24"/>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194" name="Google Shape;194;p24"/>
          <p:cNvSpPr txBox="1">
            <a:spLocks noGrp="1"/>
          </p:cNvSpPr>
          <p:nvPr>
            <p:ph type="title"/>
          </p:nvPr>
        </p:nvSpPr>
        <p:spPr>
          <a:xfrm>
            <a:off x="2286000" y="939241"/>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CLABSI SIR</a:t>
            </a:r>
            <a:r>
              <a:rPr lang="en-US" sz="2800">
                <a:solidFill>
                  <a:schemeClr val="accent2"/>
                </a:solidFill>
                <a:latin typeface="Tahoma"/>
                <a:ea typeface="Tahoma"/>
                <a:cs typeface="Tahoma"/>
                <a:sym typeface="Tahoma"/>
              </a:rPr>
              <a:t>-Calculation</a:t>
            </a:r>
            <a:endParaRPr sz="3200">
              <a:solidFill>
                <a:schemeClr val="accent2"/>
              </a:solidFill>
              <a:latin typeface="Tahoma"/>
              <a:ea typeface="Tahoma"/>
              <a:cs typeface="Tahoma"/>
              <a:sym typeface="Tahoma"/>
            </a:endParaRPr>
          </a:p>
        </p:txBody>
      </p:sp>
      <p:sp>
        <p:nvSpPr>
          <p:cNvPr id="195" name="Google Shape;195;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12</a:t>
            </a:fld>
            <a:endParaRPr sz="1000" b="0" i="0" u="none" strike="noStrike" cap="none">
              <a:solidFill>
                <a:srgbClr val="000000"/>
              </a:solidFill>
              <a:latin typeface="Arial"/>
              <a:ea typeface="Arial"/>
              <a:cs typeface="Arial"/>
              <a:sym typeface="Arial"/>
            </a:endParaRPr>
          </a:p>
        </p:txBody>
      </p:sp>
      <p:graphicFrame>
        <p:nvGraphicFramePr>
          <p:cNvPr id="196" name="Google Shape;196;p24"/>
          <p:cNvGraphicFramePr/>
          <p:nvPr/>
        </p:nvGraphicFramePr>
        <p:xfrm>
          <a:off x="1066800" y="1752600"/>
          <a:ext cx="7619975" cy="3581400"/>
        </p:xfrm>
        <a:graphic>
          <a:graphicData uri="http://schemas.openxmlformats.org/drawingml/2006/table">
            <a:tbl>
              <a:tblPr>
                <a:noFill/>
                <a:tableStyleId>{4C26A671-A5A6-4806-BE5C-29A22DD657CB}</a:tableStyleId>
              </a:tblPr>
              <a:tblGrid>
                <a:gridCol w="1905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62200">
                  <a:extLst>
                    <a:ext uri="{9D8B030D-6E8A-4147-A177-3AD203B41FA5}">
                      <a16:colId xmlns:a16="http://schemas.microsoft.com/office/drawing/2014/main" val="20002"/>
                    </a:ext>
                  </a:extLst>
                </a:gridCol>
                <a:gridCol w="1356975">
                  <a:extLst>
                    <a:ext uri="{9D8B030D-6E8A-4147-A177-3AD203B41FA5}">
                      <a16:colId xmlns:a16="http://schemas.microsoft.com/office/drawing/2014/main" val="20003"/>
                    </a:ext>
                  </a:extLst>
                </a:gridCol>
                <a:gridCol w="1252600">
                  <a:extLst>
                    <a:ext uri="{9D8B030D-6E8A-4147-A177-3AD203B41FA5}">
                      <a16:colId xmlns:a16="http://schemas.microsoft.com/office/drawing/2014/main" val="20004"/>
                    </a:ext>
                  </a:extLst>
                </a:gridCol>
                <a:gridCol w="1252600">
                  <a:extLst>
                    <a:ext uri="{9D8B030D-6E8A-4147-A177-3AD203B41FA5}">
                      <a16:colId xmlns:a16="http://schemas.microsoft.com/office/drawing/2014/main" val="20005"/>
                    </a:ext>
                  </a:extLst>
                </a:gridCol>
              </a:tblGrid>
              <a:tr h="705950">
                <a:tc>
                  <a:txBody>
                    <a:bodyPr/>
                    <a:lstStyle/>
                    <a:p>
                      <a:pPr marL="0" marR="0" lvl="0" indent="0" algn="l" rtl="0">
                        <a:spcBef>
                          <a:spcPts val="0"/>
                        </a:spcBef>
                        <a:spcAft>
                          <a:spcPts val="0"/>
                        </a:spcAft>
                        <a:buNone/>
                      </a:pPr>
                      <a:r>
                        <a:rPr lang="en-US" sz="1800" b="1" u="none" strike="noStrike"/>
                        <a:t>Type of ICU</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CALBSI events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CL days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Hospital rates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NHSN rates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Expected CLABSI</a:t>
                      </a:r>
                      <a:endParaRPr sz="1800" b="1" i="0" u="none" strike="noStrike">
                        <a:latin typeface="Arial"/>
                        <a:ea typeface="Arial"/>
                        <a:cs typeface="Arial"/>
                        <a:sym typeface="Arial"/>
                      </a:endParaRPr>
                    </a:p>
                  </a:txBody>
                  <a:tcPr marL="7625" marR="7625" marT="7625" marB="0" anchor="ctr">
                    <a:solidFill>
                      <a:srgbClr val="2E75B5"/>
                    </a:solidFill>
                  </a:tcPr>
                </a:tc>
                <a:extLst>
                  <a:ext uri="{0D108BD9-81ED-4DB2-BD59-A6C34878D82A}">
                    <a16:rowId xmlns:a16="http://schemas.microsoft.com/office/drawing/2014/main" val="10000"/>
                  </a:ext>
                </a:extLst>
              </a:tr>
              <a:tr h="705950">
                <a:tc>
                  <a:txBody>
                    <a:bodyPr/>
                    <a:lstStyle/>
                    <a:p>
                      <a:pPr marL="0" marR="0" lvl="0" indent="0" algn="l" rtl="0">
                        <a:spcBef>
                          <a:spcPts val="0"/>
                        </a:spcBef>
                        <a:spcAft>
                          <a:spcPts val="0"/>
                        </a:spcAft>
                        <a:buNone/>
                      </a:pPr>
                      <a:r>
                        <a:rPr lang="en-US" sz="1800" u="none" strike="noStrike"/>
                        <a:t>Medical cardiac</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380</a:t>
                      </a:r>
                      <a:endParaRPr sz="1800" b="0" i="0" u="none" strike="noStrike">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extLst>
                  <a:ext uri="{0D108BD9-81ED-4DB2-BD59-A6C34878D82A}">
                    <a16:rowId xmlns:a16="http://schemas.microsoft.com/office/drawing/2014/main" val="10001"/>
                  </a:ext>
                </a:extLst>
              </a:tr>
              <a:tr h="378800">
                <a:tc>
                  <a:txBody>
                    <a:bodyPr/>
                    <a:lstStyle/>
                    <a:p>
                      <a:pPr marL="0" marR="0" lvl="0" indent="0" algn="l" rtl="0">
                        <a:spcBef>
                          <a:spcPts val="0"/>
                        </a:spcBef>
                        <a:spcAft>
                          <a:spcPts val="0"/>
                        </a:spcAft>
                        <a:buNone/>
                      </a:pPr>
                      <a:r>
                        <a:rPr lang="en-US" sz="1800" u="none" strike="noStrike"/>
                        <a:t>Medical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1</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257</a:t>
                      </a:r>
                      <a:endParaRPr sz="1800" b="0" i="0" u="none" strike="noStrike">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extLst>
                  <a:ext uri="{0D108BD9-81ED-4DB2-BD59-A6C34878D82A}">
                    <a16:rowId xmlns:a16="http://schemas.microsoft.com/office/drawing/2014/main" val="10002"/>
                  </a:ext>
                </a:extLst>
              </a:tr>
              <a:tr h="705950">
                <a:tc>
                  <a:txBody>
                    <a:bodyPr/>
                    <a:lstStyle/>
                    <a:p>
                      <a:pPr marL="0" marR="0" lvl="0" indent="0" algn="l" rtl="0">
                        <a:spcBef>
                          <a:spcPts val="0"/>
                        </a:spcBef>
                        <a:spcAft>
                          <a:spcPts val="0"/>
                        </a:spcAft>
                        <a:buNone/>
                      </a:pPr>
                      <a:r>
                        <a:rPr lang="en-US" sz="1800" u="none" strike="noStrike"/>
                        <a:t>Medical surgical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627</a:t>
                      </a:r>
                      <a:endParaRPr sz="1800" b="0" i="0" u="none" strike="noStrike">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extLst>
                  <a:ext uri="{0D108BD9-81ED-4DB2-BD59-A6C34878D82A}">
                    <a16:rowId xmlns:a16="http://schemas.microsoft.com/office/drawing/2014/main" val="10003"/>
                  </a:ext>
                </a:extLst>
              </a:tr>
              <a:tr h="705950">
                <a:tc>
                  <a:txBody>
                    <a:bodyPr/>
                    <a:lstStyle/>
                    <a:p>
                      <a:pPr marL="0" marR="0" lvl="0" indent="0" algn="l" rtl="0">
                        <a:spcBef>
                          <a:spcPts val="0"/>
                        </a:spcBef>
                        <a:spcAft>
                          <a:spcPts val="0"/>
                        </a:spcAft>
                        <a:buNone/>
                      </a:pPr>
                      <a:r>
                        <a:rPr lang="en-US" sz="1800" u="none" strike="noStrike"/>
                        <a:t>Neurosurgical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712</a:t>
                      </a:r>
                      <a:endParaRPr sz="1800" b="0" i="0" u="none" strike="noStrike">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extLst>
                  <a:ext uri="{0D108BD9-81ED-4DB2-BD59-A6C34878D82A}">
                    <a16:rowId xmlns:a16="http://schemas.microsoft.com/office/drawing/2014/main" val="10004"/>
                  </a:ext>
                </a:extLst>
              </a:tr>
              <a:tr h="378800">
                <a:tc>
                  <a:txBody>
                    <a:bodyPr/>
                    <a:lstStyle/>
                    <a:p>
                      <a:pPr marL="0" marR="0" lvl="0" indent="0" algn="l" rtl="0">
                        <a:spcBef>
                          <a:spcPts val="0"/>
                        </a:spcBef>
                        <a:spcAft>
                          <a:spcPts val="0"/>
                        </a:spcAft>
                        <a:buNone/>
                      </a:pPr>
                      <a:r>
                        <a:rPr lang="en-US" sz="1800" b="1" u="none" strike="noStrike"/>
                        <a:t>Total</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8</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1976</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l" rtl="0">
                        <a:spcBef>
                          <a:spcPts val="0"/>
                        </a:spcBef>
                        <a:spcAft>
                          <a:spcPts val="0"/>
                        </a:spcAft>
                        <a:buNone/>
                      </a:pPr>
                      <a:endParaRPr sz="1350"/>
                    </a:p>
                  </a:txBody>
                  <a:tcPr marL="7625" marR="7625" marT="7625" marB="0" anchor="ctr">
                    <a:solidFill>
                      <a:srgbClr val="2E75B5"/>
                    </a:solidFill>
                  </a:tcPr>
                </a:tc>
                <a:tc>
                  <a:txBody>
                    <a:bodyPr/>
                    <a:lstStyle/>
                    <a:p>
                      <a:pPr marL="0" marR="0" lvl="0" indent="0" algn="l" rtl="0">
                        <a:spcBef>
                          <a:spcPts val="0"/>
                        </a:spcBef>
                        <a:spcAft>
                          <a:spcPts val="0"/>
                        </a:spcAft>
                        <a:buNone/>
                      </a:pPr>
                      <a:endParaRPr sz="1350"/>
                    </a:p>
                  </a:txBody>
                  <a:tcPr marL="7625" marR="7625" marT="7625" marB="0" anchor="ctr">
                    <a:solidFill>
                      <a:srgbClr val="2E75B5"/>
                    </a:solidFill>
                  </a:tcPr>
                </a:tc>
                <a:tc>
                  <a:txBody>
                    <a:bodyPr/>
                    <a:lstStyle/>
                    <a:p>
                      <a:pPr marL="0" marR="0" lvl="0" indent="0" algn="l" rtl="0">
                        <a:spcBef>
                          <a:spcPts val="0"/>
                        </a:spcBef>
                        <a:spcAft>
                          <a:spcPts val="0"/>
                        </a:spcAft>
                        <a:buNone/>
                      </a:pPr>
                      <a:endParaRPr sz="1350"/>
                    </a:p>
                  </a:txBody>
                  <a:tcPr marL="7625" marR="7625" marT="7625" marB="0" anchor="ctr">
                    <a:solidFill>
                      <a:srgbClr val="2E75B5"/>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pic>
        <p:nvPicPr>
          <p:cNvPr id="202" name="Google Shape;202;p25"/>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203" name="Google Shape;203;p25"/>
          <p:cNvSpPr txBox="1">
            <a:spLocks noGrp="1"/>
          </p:cNvSpPr>
          <p:nvPr>
            <p:ph type="title"/>
          </p:nvPr>
        </p:nvSpPr>
        <p:spPr>
          <a:xfrm>
            <a:off x="2533650" y="898525"/>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CLABSI SIR</a:t>
            </a:r>
            <a:r>
              <a:rPr lang="en-US" sz="2800">
                <a:solidFill>
                  <a:schemeClr val="accent2"/>
                </a:solidFill>
                <a:latin typeface="Tahoma"/>
                <a:ea typeface="Tahoma"/>
                <a:cs typeface="Tahoma"/>
                <a:sym typeface="Tahoma"/>
              </a:rPr>
              <a:t>-Calculation</a:t>
            </a:r>
            <a:endParaRPr sz="3200">
              <a:solidFill>
                <a:schemeClr val="accent2"/>
              </a:solidFill>
              <a:latin typeface="Tahoma"/>
              <a:ea typeface="Tahoma"/>
              <a:cs typeface="Tahoma"/>
              <a:sym typeface="Tahoma"/>
            </a:endParaRPr>
          </a:p>
        </p:txBody>
      </p:sp>
      <p:sp>
        <p:nvSpPr>
          <p:cNvPr id="204" name="Google Shape;204;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13</a:t>
            </a:fld>
            <a:endParaRPr sz="1000" b="0" i="0" u="none" strike="noStrike" cap="none">
              <a:solidFill>
                <a:srgbClr val="000000"/>
              </a:solidFill>
              <a:latin typeface="Arial"/>
              <a:ea typeface="Arial"/>
              <a:cs typeface="Arial"/>
              <a:sym typeface="Arial"/>
            </a:endParaRPr>
          </a:p>
        </p:txBody>
      </p:sp>
      <p:graphicFrame>
        <p:nvGraphicFramePr>
          <p:cNvPr id="205" name="Google Shape;205;p25"/>
          <p:cNvGraphicFramePr/>
          <p:nvPr/>
        </p:nvGraphicFramePr>
        <p:xfrm>
          <a:off x="1066800" y="1752600"/>
          <a:ext cx="7619975" cy="3581400"/>
        </p:xfrm>
        <a:graphic>
          <a:graphicData uri="http://schemas.openxmlformats.org/drawingml/2006/table">
            <a:tbl>
              <a:tblPr>
                <a:noFill/>
                <a:tableStyleId>{4C26A671-A5A6-4806-BE5C-29A22DD657CB}</a:tableStyleId>
              </a:tblPr>
              <a:tblGrid>
                <a:gridCol w="1905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62200">
                  <a:extLst>
                    <a:ext uri="{9D8B030D-6E8A-4147-A177-3AD203B41FA5}">
                      <a16:colId xmlns:a16="http://schemas.microsoft.com/office/drawing/2014/main" val="20002"/>
                    </a:ext>
                  </a:extLst>
                </a:gridCol>
                <a:gridCol w="1356975">
                  <a:extLst>
                    <a:ext uri="{9D8B030D-6E8A-4147-A177-3AD203B41FA5}">
                      <a16:colId xmlns:a16="http://schemas.microsoft.com/office/drawing/2014/main" val="20003"/>
                    </a:ext>
                  </a:extLst>
                </a:gridCol>
                <a:gridCol w="1252600">
                  <a:extLst>
                    <a:ext uri="{9D8B030D-6E8A-4147-A177-3AD203B41FA5}">
                      <a16:colId xmlns:a16="http://schemas.microsoft.com/office/drawing/2014/main" val="20004"/>
                    </a:ext>
                  </a:extLst>
                </a:gridCol>
                <a:gridCol w="1252600">
                  <a:extLst>
                    <a:ext uri="{9D8B030D-6E8A-4147-A177-3AD203B41FA5}">
                      <a16:colId xmlns:a16="http://schemas.microsoft.com/office/drawing/2014/main" val="20005"/>
                    </a:ext>
                  </a:extLst>
                </a:gridCol>
              </a:tblGrid>
              <a:tr h="705950">
                <a:tc>
                  <a:txBody>
                    <a:bodyPr/>
                    <a:lstStyle/>
                    <a:p>
                      <a:pPr marL="0" marR="0" lvl="0" indent="0" algn="l" rtl="0">
                        <a:spcBef>
                          <a:spcPts val="0"/>
                        </a:spcBef>
                        <a:spcAft>
                          <a:spcPts val="0"/>
                        </a:spcAft>
                        <a:buNone/>
                      </a:pPr>
                      <a:r>
                        <a:rPr lang="en-US" sz="1800" b="1" u="none" strike="noStrike"/>
                        <a:t>Type of ICU</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CALBSI events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CL days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Hospital rates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NHSN rates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Expected CLABSI</a:t>
                      </a:r>
                      <a:endParaRPr sz="1800" b="1" i="0" u="none" strike="noStrike">
                        <a:latin typeface="Arial"/>
                        <a:ea typeface="Arial"/>
                        <a:cs typeface="Arial"/>
                        <a:sym typeface="Arial"/>
                      </a:endParaRPr>
                    </a:p>
                  </a:txBody>
                  <a:tcPr marL="7625" marR="7625" marT="7625" marB="0" anchor="ctr">
                    <a:solidFill>
                      <a:srgbClr val="2E75B5"/>
                    </a:solidFill>
                  </a:tcPr>
                </a:tc>
                <a:extLst>
                  <a:ext uri="{0D108BD9-81ED-4DB2-BD59-A6C34878D82A}">
                    <a16:rowId xmlns:a16="http://schemas.microsoft.com/office/drawing/2014/main" val="10000"/>
                  </a:ext>
                </a:extLst>
              </a:tr>
              <a:tr h="705950">
                <a:tc>
                  <a:txBody>
                    <a:bodyPr/>
                    <a:lstStyle/>
                    <a:p>
                      <a:pPr marL="0" marR="0" lvl="0" indent="0" algn="l" rtl="0">
                        <a:spcBef>
                          <a:spcPts val="0"/>
                        </a:spcBef>
                        <a:spcAft>
                          <a:spcPts val="0"/>
                        </a:spcAft>
                        <a:buNone/>
                      </a:pPr>
                      <a:r>
                        <a:rPr lang="en-US" sz="1800" u="none" strike="noStrike"/>
                        <a:t>Medical cardiac</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380</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5.26</a:t>
                      </a:r>
                      <a:endParaRPr sz="1800" b="0" i="0" u="none" strike="noStrike">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extLst>
                  <a:ext uri="{0D108BD9-81ED-4DB2-BD59-A6C34878D82A}">
                    <a16:rowId xmlns:a16="http://schemas.microsoft.com/office/drawing/2014/main" val="10001"/>
                  </a:ext>
                </a:extLst>
              </a:tr>
              <a:tr h="378800">
                <a:tc>
                  <a:txBody>
                    <a:bodyPr/>
                    <a:lstStyle/>
                    <a:p>
                      <a:pPr marL="0" marR="0" lvl="0" indent="0" algn="l" rtl="0">
                        <a:spcBef>
                          <a:spcPts val="0"/>
                        </a:spcBef>
                        <a:spcAft>
                          <a:spcPts val="0"/>
                        </a:spcAft>
                        <a:buNone/>
                      </a:pPr>
                      <a:r>
                        <a:rPr lang="en-US" sz="1800" u="none" strike="noStrike"/>
                        <a:t>Medical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1</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257</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3.89</a:t>
                      </a:r>
                      <a:endParaRPr sz="1800" b="0" i="0" u="none" strike="noStrike">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extLst>
                  <a:ext uri="{0D108BD9-81ED-4DB2-BD59-A6C34878D82A}">
                    <a16:rowId xmlns:a16="http://schemas.microsoft.com/office/drawing/2014/main" val="10002"/>
                  </a:ext>
                </a:extLst>
              </a:tr>
              <a:tr h="705950">
                <a:tc>
                  <a:txBody>
                    <a:bodyPr/>
                    <a:lstStyle/>
                    <a:p>
                      <a:pPr marL="0" marR="0" lvl="0" indent="0" algn="l" rtl="0">
                        <a:spcBef>
                          <a:spcPts val="0"/>
                        </a:spcBef>
                        <a:spcAft>
                          <a:spcPts val="0"/>
                        </a:spcAft>
                        <a:buNone/>
                      </a:pPr>
                      <a:r>
                        <a:rPr lang="en-US" sz="1800" u="none" strike="noStrike"/>
                        <a:t>Medical surgical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627</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4.78</a:t>
                      </a:r>
                      <a:endParaRPr sz="1800" b="0" i="0" u="none" strike="noStrike">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extLst>
                  <a:ext uri="{0D108BD9-81ED-4DB2-BD59-A6C34878D82A}">
                    <a16:rowId xmlns:a16="http://schemas.microsoft.com/office/drawing/2014/main" val="10003"/>
                  </a:ext>
                </a:extLst>
              </a:tr>
              <a:tr h="705950">
                <a:tc>
                  <a:txBody>
                    <a:bodyPr/>
                    <a:lstStyle/>
                    <a:p>
                      <a:pPr marL="0" marR="0" lvl="0" indent="0" algn="l" rtl="0">
                        <a:spcBef>
                          <a:spcPts val="0"/>
                        </a:spcBef>
                        <a:spcAft>
                          <a:spcPts val="0"/>
                        </a:spcAft>
                        <a:buNone/>
                      </a:pPr>
                      <a:r>
                        <a:rPr lang="en-US" sz="1800" u="none" strike="noStrike"/>
                        <a:t>Neurosurgical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712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2.81</a:t>
                      </a:r>
                      <a:endParaRPr sz="1800" b="0" i="0" u="none" strike="noStrike">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extLst>
                  <a:ext uri="{0D108BD9-81ED-4DB2-BD59-A6C34878D82A}">
                    <a16:rowId xmlns:a16="http://schemas.microsoft.com/office/drawing/2014/main" val="10004"/>
                  </a:ext>
                </a:extLst>
              </a:tr>
              <a:tr h="378800">
                <a:tc>
                  <a:txBody>
                    <a:bodyPr/>
                    <a:lstStyle/>
                    <a:p>
                      <a:pPr marL="0" marR="0" lvl="0" indent="0" algn="l" rtl="0">
                        <a:spcBef>
                          <a:spcPts val="0"/>
                        </a:spcBef>
                        <a:spcAft>
                          <a:spcPts val="0"/>
                        </a:spcAft>
                        <a:buNone/>
                      </a:pPr>
                      <a:r>
                        <a:rPr lang="en-US" sz="1800" b="1" u="none" strike="noStrike"/>
                        <a:t>Total</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8</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1976</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4.05</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l" rtl="0">
                        <a:spcBef>
                          <a:spcPts val="0"/>
                        </a:spcBef>
                        <a:spcAft>
                          <a:spcPts val="0"/>
                        </a:spcAft>
                        <a:buNone/>
                      </a:pPr>
                      <a:endParaRPr sz="1350"/>
                    </a:p>
                  </a:txBody>
                  <a:tcPr marL="7625" marR="7625" marT="7625" marB="0" anchor="ctr">
                    <a:solidFill>
                      <a:srgbClr val="2E75B5"/>
                    </a:solidFill>
                  </a:tcPr>
                </a:tc>
                <a:tc>
                  <a:txBody>
                    <a:bodyPr/>
                    <a:lstStyle/>
                    <a:p>
                      <a:pPr marL="0" marR="0" lvl="0" indent="0" algn="l" rtl="0">
                        <a:spcBef>
                          <a:spcPts val="0"/>
                        </a:spcBef>
                        <a:spcAft>
                          <a:spcPts val="0"/>
                        </a:spcAft>
                        <a:buNone/>
                      </a:pPr>
                      <a:endParaRPr sz="1350"/>
                    </a:p>
                  </a:txBody>
                  <a:tcPr marL="7625" marR="7625" marT="7625" marB="0" anchor="ctr">
                    <a:solidFill>
                      <a:srgbClr val="2E75B5"/>
                    </a:solidFill>
                  </a:tcPr>
                </a:tc>
                <a:extLst>
                  <a:ext uri="{0D108BD9-81ED-4DB2-BD59-A6C34878D82A}">
                    <a16:rowId xmlns:a16="http://schemas.microsoft.com/office/drawing/2014/main" val="10005"/>
                  </a:ext>
                </a:extLst>
              </a:tr>
            </a:tbl>
          </a:graphicData>
        </a:graphic>
      </p:graphicFrame>
      <p:sp>
        <p:nvSpPr>
          <p:cNvPr id="206" name="Google Shape;206;p25"/>
          <p:cNvSpPr/>
          <p:nvPr/>
        </p:nvSpPr>
        <p:spPr>
          <a:xfrm>
            <a:off x="3200400" y="2590800"/>
            <a:ext cx="609600" cy="533400"/>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
        <p:nvSpPr>
          <p:cNvPr id="207" name="Google Shape;207;p25"/>
          <p:cNvSpPr/>
          <p:nvPr/>
        </p:nvSpPr>
        <p:spPr>
          <a:xfrm>
            <a:off x="4114800" y="2590800"/>
            <a:ext cx="609600" cy="533400"/>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
        <p:nvSpPr>
          <p:cNvPr id="208" name="Google Shape;208;p25"/>
          <p:cNvSpPr txBox="1"/>
          <p:nvPr/>
        </p:nvSpPr>
        <p:spPr>
          <a:xfrm>
            <a:off x="1524000" y="5638800"/>
            <a:ext cx="6400800" cy="5842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Noto Sans Symbols"/>
              <a:buNone/>
            </a:pPr>
            <a:r>
              <a:rPr lang="en-US" sz="1600" b="0" i="0" u="none" strike="noStrike" cap="none">
                <a:solidFill>
                  <a:srgbClr val="000000"/>
                </a:solidFill>
                <a:latin typeface="Arial"/>
                <a:ea typeface="Arial"/>
                <a:cs typeface="Arial"/>
                <a:sym typeface="Arial"/>
              </a:rPr>
              <a:t>Hospital CLABSI rate = </a:t>
            </a:r>
            <a:r>
              <a:rPr lang="en-US" sz="1600" b="0" i="0" u="sng" strike="noStrike" cap="none">
                <a:solidFill>
                  <a:srgbClr val="000000"/>
                </a:solidFill>
                <a:latin typeface="Arial"/>
                <a:ea typeface="Arial"/>
                <a:cs typeface="Arial"/>
                <a:sym typeface="Arial"/>
              </a:rPr>
              <a:t>CLABSI events </a:t>
            </a:r>
            <a:r>
              <a:rPr lang="en-US" sz="1600" b="0" i="0" u="none" strike="noStrike" cap="none">
                <a:solidFill>
                  <a:srgbClr val="000000"/>
                </a:solidFill>
                <a:latin typeface="Arial"/>
                <a:ea typeface="Arial"/>
                <a:cs typeface="Arial"/>
                <a:sym typeface="Arial"/>
              </a:rPr>
              <a:t>x 1000  =</a:t>
            </a:r>
            <a:r>
              <a:rPr lang="en-US" sz="1600" b="0" i="0" u="sng" strike="noStrike" cap="none">
                <a:solidFill>
                  <a:srgbClr val="000000"/>
                </a:solidFill>
                <a:latin typeface="Arial"/>
                <a:ea typeface="Arial"/>
                <a:cs typeface="Arial"/>
                <a:sym typeface="Arial"/>
              </a:rPr>
              <a:t>    2   </a:t>
            </a:r>
            <a:r>
              <a:rPr lang="en-US" sz="1600" b="0" i="0" u="none" strike="noStrike" cap="none">
                <a:solidFill>
                  <a:srgbClr val="000000"/>
                </a:solidFill>
                <a:latin typeface="Arial"/>
                <a:ea typeface="Arial"/>
                <a:cs typeface="Arial"/>
                <a:sym typeface="Arial"/>
              </a:rPr>
              <a:t>x1000 = 5.26</a:t>
            </a:r>
            <a:endParaRPr/>
          </a:p>
          <a:p>
            <a:pPr marL="0" marR="0" lvl="0" indent="0" algn="l" rtl="0">
              <a:spcBef>
                <a:spcPts val="0"/>
              </a:spcBef>
              <a:spcAft>
                <a:spcPts val="0"/>
              </a:spcAft>
              <a:buClr>
                <a:srgbClr val="000000"/>
              </a:buClr>
              <a:buSzPts val="1600"/>
              <a:buFont typeface="Noto Sans Symbols"/>
              <a:buNone/>
            </a:pPr>
            <a:r>
              <a:rPr lang="en-US" sz="1600" b="0" i="0" u="none" strike="noStrike" cap="none">
                <a:solidFill>
                  <a:srgbClr val="000000"/>
                </a:solidFill>
                <a:latin typeface="Arial"/>
                <a:ea typeface="Arial"/>
                <a:cs typeface="Arial"/>
                <a:sym typeface="Arial"/>
              </a:rPr>
              <a:t>	                          CL days                         380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12"/>
        <p:cNvGrpSpPr/>
        <p:nvPr/>
      </p:nvGrpSpPr>
      <p:grpSpPr>
        <a:xfrm>
          <a:off x="0" y="0"/>
          <a:ext cx="0" cy="0"/>
          <a:chOff x="0" y="0"/>
          <a:chExt cx="0" cy="0"/>
        </a:xfrm>
      </p:grpSpPr>
      <p:pic>
        <p:nvPicPr>
          <p:cNvPr id="213" name="Google Shape;213;p26"/>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214" name="Google Shape;214;p2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38100" algn="l" rtl="0">
              <a:lnSpc>
                <a:spcPct val="90000"/>
              </a:lnSpc>
              <a:spcBef>
                <a:spcPts val="0"/>
              </a:spcBef>
              <a:spcAft>
                <a:spcPts val="0"/>
              </a:spcAft>
              <a:buClr>
                <a:schemeClr val="dk1"/>
              </a:buClr>
              <a:buSzPts val="2100"/>
              <a:buNone/>
            </a:pPr>
            <a:endParaRPr/>
          </a:p>
        </p:txBody>
      </p:sp>
      <p:sp>
        <p:nvSpPr>
          <p:cNvPr id="215" name="Google Shape;215;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14</a:t>
            </a:fld>
            <a:endParaRPr sz="1000" b="0" i="0" u="none" strike="noStrike" cap="none">
              <a:solidFill>
                <a:srgbClr val="000000"/>
              </a:solidFill>
              <a:latin typeface="Arial"/>
              <a:ea typeface="Arial"/>
              <a:cs typeface="Arial"/>
              <a:sym typeface="Arial"/>
            </a:endParaRPr>
          </a:p>
        </p:txBody>
      </p:sp>
      <p:pic>
        <p:nvPicPr>
          <p:cNvPr id="216" name="Google Shape;216;p26"/>
          <p:cNvPicPr preferRelativeResize="0"/>
          <p:nvPr/>
        </p:nvPicPr>
        <p:blipFill rotWithShape="1">
          <a:blip r:embed="rId4">
            <a:alphaModFix/>
          </a:blip>
          <a:srcRect/>
          <a:stretch/>
        </p:blipFill>
        <p:spPr>
          <a:xfrm>
            <a:off x="560388" y="1676400"/>
            <a:ext cx="8126412" cy="4572000"/>
          </a:xfrm>
          <a:prstGeom prst="rect">
            <a:avLst/>
          </a:prstGeom>
          <a:noFill/>
          <a:ln>
            <a:noFill/>
          </a:ln>
        </p:spPr>
      </p:pic>
      <p:sp>
        <p:nvSpPr>
          <p:cNvPr id="217" name="Google Shape;217;p26"/>
          <p:cNvSpPr txBox="1"/>
          <p:nvPr/>
        </p:nvSpPr>
        <p:spPr>
          <a:xfrm>
            <a:off x="2324100" y="955675"/>
            <a:ext cx="7848600" cy="685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2"/>
              </a:buClr>
              <a:buSzPts val="3200"/>
              <a:buFont typeface="Noto Sans Symbols"/>
              <a:buNone/>
            </a:pPr>
            <a:r>
              <a:rPr lang="en-US" sz="3200" b="1" i="0" u="none" strike="noStrike" cap="none">
                <a:solidFill>
                  <a:schemeClr val="accent2"/>
                </a:solidFill>
                <a:latin typeface="Tahoma"/>
                <a:ea typeface="Tahoma"/>
                <a:cs typeface="Tahoma"/>
                <a:sym typeface="Tahoma"/>
              </a:rPr>
              <a:t>CLABSI SIR</a:t>
            </a:r>
            <a:r>
              <a:rPr lang="en-US" sz="2800" b="0" i="0" u="none" strike="noStrike" cap="none">
                <a:solidFill>
                  <a:schemeClr val="accent2"/>
                </a:solidFill>
                <a:latin typeface="Tahoma"/>
                <a:ea typeface="Tahoma"/>
                <a:cs typeface="Tahoma"/>
                <a:sym typeface="Tahoma"/>
              </a:rPr>
              <a:t>-Calculation</a:t>
            </a:r>
            <a:endParaRPr sz="3200" b="0" i="0" u="none" strike="noStrike" cap="none">
              <a:solidFill>
                <a:schemeClr val="accent2"/>
              </a:solidFill>
              <a:latin typeface="Tahoma"/>
              <a:ea typeface="Tahoma"/>
              <a:cs typeface="Tahoma"/>
              <a:sym typeface="Tahoma"/>
            </a:endParaRPr>
          </a:p>
        </p:txBody>
      </p:sp>
      <p:sp>
        <p:nvSpPr>
          <p:cNvPr id="218" name="Google Shape;218;p26"/>
          <p:cNvSpPr/>
          <p:nvPr/>
        </p:nvSpPr>
        <p:spPr>
          <a:xfrm>
            <a:off x="800100" y="2949575"/>
            <a:ext cx="927100" cy="234950"/>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
        <p:nvSpPr>
          <p:cNvPr id="219" name="Google Shape;219;p26"/>
          <p:cNvSpPr/>
          <p:nvPr/>
        </p:nvSpPr>
        <p:spPr>
          <a:xfrm>
            <a:off x="800100" y="4495800"/>
            <a:ext cx="1028700" cy="228600"/>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
        <p:nvSpPr>
          <p:cNvPr id="220" name="Google Shape;220;p26"/>
          <p:cNvSpPr/>
          <p:nvPr/>
        </p:nvSpPr>
        <p:spPr>
          <a:xfrm>
            <a:off x="800100" y="3429000"/>
            <a:ext cx="1028700" cy="381000"/>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
        <p:nvSpPr>
          <p:cNvPr id="221" name="Google Shape;221;p26"/>
          <p:cNvSpPr/>
          <p:nvPr/>
        </p:nvSpPr>
        <p:spPr>
          <a:xfrm>
            <a:off x="6096000" y="3067050"/>
            <a:ext cx="311150" cy="234950"/>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
        <p:nvSpPr>
          <p:cNvPr id="222" name="Google Shape;222;p26"/>
          <p:cNvSpPr/>
          <p:nvPr/>
        </p:nvSpPr>
        <p:spPr>
          <a:xfrm>
            <a:off x="6092825" y="3429000"/>
            <a:ext cx="311150" cy="533400"/>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
        <p:nvSpPr>
          <p:cNvPr id="223" name="Google Shape;223;p26"/>
          <p:cNvSpPr/>
          <p:nvPr/>
        </p:nvSpPr>
        <p:spPr>
          <a:xfrm>
            <a:off x="6096000" y="4489450"/>
            <a:ext cx="311150" cy="234950"/>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pic>
        <p:nvPicPr>
          <p:cNvPr id="229" name="Google Shape;229;p27"/>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230" name="Google Shape;230;p27"/>
          <p:cNvSpPr txBox="1">
            <a:spLocks noGrp="1"/>
          </p:cNvSpPr>
          <p:nvPr>
            <p:ph type="title"/>
          </p:nvPr>
        </p:nvSpPr>
        <p:spPr>
          <a:xfrm>
            <a:off x="2438400" y="977106"/>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CLABSI SIR</a:t>
            </a:r>
            <a:r>
              <a:rPr lang="en-US" sz="2800">
                <a:solidFill>
                  <a:schemeClr val="accent2"/>
                </a:solidFill>
                <a:latin typeface="Tahoma"/>
                <a:ea typeface="Tahoma"/>
                <a:cs typeface="Tahoma"/>
                <a:sym typeface="Tahoma"/>
              </a:rPr>
              <a:t>-Calculation</a:t>
            </a:r>
            <a:endParaRPr sz="3200">
              <a:solidFill>
                <a:schemeClr val="accent2"/>
              </a:solidFill>
              <a:latin typeface="Tahoma"/>
              <a:ea typeface="Tahoma"/>
              <a:cs typeface="Tahoma"/>
              <a:sym typeface="Tahoma"/>
            </a:endParaRPr>
          </a:p>
        </p:txBody>
      </p:sp>
      <p:sp>
        <p:nvSpPr>
          <p:cNvPr id="231" name="Google Shape;231;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15</a:t>
            </a:fld>
            <a:endParaRPr sz="1000" b="0" i="0" u="none" strike="noStrike" cap="none">
              <a:solidFill>
                <a:srgbClr val="000000"/>
              </a:solidFill>
              <a:latin typeface="Arial"/>
              <a:ea typeface="Arial"/>
              <a:cs typeface="Arial"/>
              <a:sym typeface="Arial"/>
            </a:endParaRPr>
          </a:p>
        </p:txBody>
      </p:sp>
      <p:graphicFrame>
        <p:nvGraphicFramePr>
          <p:cNvPr id="232" name="Google Shape;232;p27"/>
          <p:cNvGraphicFramePr/>
          <p:nvPr/>
        </p:nvGraphicFramePr>
        <p:xfrm>
          <a:off x="1066800" y="1752600"/>
          <a:ext cx="7619975" cy="3581400"/>
        </p:xfrm>
        <a:graphic>
          <a:graphicData uri="http://schemas.openxmlformats.org/drawingml/2006/table">
            <a:tbl>
              <a:tblPr>
                <a:noFill/>
                <a:tableStyleId>{4C26A671-A5A6-4806-BE5C-29A22DD657CB}</a:tableStyleId>
              </a:tblPr>
              <a:tblGrid>
                <a:gridCol w="1905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62200">
                  <a:extLst>
                    <a:ext uri="{9D8B030D-6E8A-4147-A177-3AD203B41FA5}">
                      <a16:colId xmlns:a16="http://schemas.microsoft.com/office/drawing/2014/main" val="20002"/>
                    </a:ext>
                  </a:extLst>
                </a:gridCol>
                <a:gridCol w="1356975">
                  <a:extLst>
                    <a:ext uri="{9D8B030D-6E8A-4147-A177-3AD203B41FA5}">
                      <a16:colId xmlns:a16="http://schemas.microsoft.com/office/drawing/2014/main" val="20003"/>
                    </a:ext>
                  </a:extLst>
                </a:gridCol>
                <a:gridCol w="1252600">
                  <a:extLst>
                    <a:ext uri="{9D8B030D-6E8A-4147-A177-3AD203B41FA5}">
                      <a16:colId xmlns:a16="http://schemas.microsoft.com/office/drawing/2014/main" val="20004"/>
                    </a:ext>
                  </a:extLst>
                </a:gridCol>
                <a:gridCol w="1252600">
                  <a:extLst>
                    <a:ext uri="{9D8B030D-6E8A-4147-A177-3AD203B41FA5}">
                      <a16:colId xmlns:a16="http://schemas.microsoft.com/office/drawing/2014/main" val="20005"/>
                    </a:ext>
                  </a:extLst>
                </a:gridCol>
              </a:tblGrid>
              <a:tr h="705950">
                <a:tc>
                  <a:txBody>
                    <a:bodyPr/>
                    <a:lstStyle/>
                    <a:p>
                      <a:pPr marL="0" marR="0" lvl="0" indent="0" algn="l" rtl="0">
                        <a:spcBef>
                          <a:spcPts val="0"/>
                        </a:spcBef>
                        <a:spcAft>
                          <a:spcPts val="0"/>
                        </a:spcAft>
                        <a:buNone/>
                      </a:pPr>
                      <a:r>
                        <a:rPr lang="en-US" sz="1800" b="1" u="none" strike="noStrike"/>
                        <a:t>Type of ICU</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CALBSI events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CL days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Hospital rates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NHSN rates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Expected CLABSI</a:t>
                      </a:r>
                      <a:endParaRPr sz="1800" b="1" i="0" u="none" strike="noStrike">
                        <a:latin typeface="Arial"/>
                        <a:ea typeface="Arial"/>
                        <a:cs typeface="Arial"/>
                        <a:sym typeface="Arial"/>
                      </a:endParaRPr>
                    </a:p>
                  </a:txBody>
                  <a:tcPr marL="7625" marR="7625" marT="7625" marB="0" anchor="ctr">
                    <a:solidFill>
                      <a:srgbClr val="2E75B5"/>
                    </a:solidFill>
                  </a:tcPr>
                </a:tc>
                <a:extLst>
                  <a:ext uri="{0D108BD9-81ED-4DB2-BD59-A6C34878D82A}">
                    <a16:rowId xmlns:a16="http://schemas.microsoft.com/office/drawing/2014/main" val="10000"/>
                  </a:ext>
                </a:extLst>
              </a:tr>
              <a:tr h="705950">
                <a:tc>
                  <a:txBody>
                    <a:bodyPr/>
                    <a:lstStyle/>
                    <a:p>
                      <a:pPr marL="0" marR="0" lvl="0" indent="0" algn="l" rtl="0">
                        <a:spcBef>
                          <a:spcPts val="0"/>
                        </a:spcBef>
                        <a:spcAft>
                          <a:spcPts val="0"/>
                        </a:spcAft>
                        <a:buNone/>
                      </a:pPr>
                      <a:r>
                        <a:rPr lang="en-US" sz="1800" u="none" strike="noStrike"/>
                        <a:t>Medical cardiac</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380</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5.26</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2.0</a:t>
                      </a:r>
                      <a:endParaRPr sz="1800" b="0" i="0" u="none" strike="noStrike">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extLst>
                  <a:ext uri="{0D108BD9-81ED-4DB2-BD59-A6C34878D82A}">
                    <a16:rowId xmlns:a16="http://schemas.microsoft.com/office/drawing/2014/main" val="10001"/>
                  </a:ext>
                </a:extLst>
              </a:tr>
              <a:tr h="378800">
                <a:tc>
                  <a:txBody>
                    <a:bodyPr/>
                    <a:lstStyle/>
                    <a:p>
                      <a:pPr marL="0" marR="0" lvl="0" indent="0" algn="l" rtl="0">
                        <a:spcBef>
                          <a:spcPts val="0"/>
                        </a:spcBef>
                        <a:spcAft>
                          <a:spcPts val="0"/>
                        </a:spcAft>
                        <a:buNone/>
                      </a:pPr>
                      <a:r>
                        <a:rPr lang="en-US" sz="1800" u="none" strike="noStrike"/>
                        <a:t>Medical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1</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257</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3.89</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2.6</a:t>
                      </a:r>
                      <a:endParaRPr sz="1800" b="0" i="0" u="none" strike="noStrike">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extLst>
                  <a:ext uri="{0D108BD9-81ED-4DB2-BD59-A6C34878D82A}">
                    <a16:rowId xmlns:a16="http://schemas.microsoft.com/office/drawing/2014/main" val="10002"/>
                  </a:ext>
                </a:extLst>
              </a:tr>
              <a:tr h="705950">
                <a:tc>
                  <a:txBody>
                    <a:bodyPr/>
                    <a:lstStyle/>
                    <a:p>
                      <a:pPr marL="0" marR="0" lvl="0" indent="0" algn="l" rtl="0">
                        <a:spcBef>
                          <a:spcPts val="0"/>
                        </a:spcBef>
                        <a:spcAft>
                          <a:spcPts val="0"/>
                        </a:spcAft>
                        <a:buNone/>
                      </a:pPr>
                      <a:r>
                        <a:rPr lang="en-US" sz="1800" u="none" strike="noStrike"/>
                        <a:t>Medical surgical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627</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4.78</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1.5</a:t>
                      </a:r>
                      <a:endParaRPr sz="1800" b="0" i="0" u="none" strike="noStrike">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extLst>
                  <a:ext uri="{0D108BD9-81ED-4DB2-BD59-A6C34878D82A}">
                    <a16:rowId xmlns:a16="http://schemas.microsoft.com/office/drawing/2014/main" val="10003"/>
                  </a:ext>
                </a:extLst>
              </a:tr>
              <a:tr h="705950">
                <a:tc>
                  <a:txBody>
                    <a:bodyPr/>
                    <a:lstStyle/>
                    <a:p>
                      <a:pPr marL="0" marR="0" lvl="0" indent="0" algn="l" rtl="0">
                        <a:spcBef>
                          <a:spcPts val="0"/>
                        </a:spcBef>
                        <a:spcAft>
                          <a:spcPts val="0"/>
                        </a:spcAft>
                        <a:buNone/>
                      </a:pPr>
                      <a:r>
                        <a:rPr lang="en-US" sz="1800" u="none" strike="noStrike"/>
                        <a:t>Neurosurgical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712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2.81</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2.5</a:t>
                      </a:r>
                      <a:endParaRPr sz="1800" b="0" i="0" u="none" strike="noStrike">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endParaRPr sz="1350"/>
                    </a:p>
                  </a:txBody>
                  <a:tcPr marL="7625" marR="7625" marT="7625" marB="0" anchor="ctr"/>
                </a:tc>
                <a:extLst>
                  <a:ext uri="{0D108BD9-81ED-4DB2-BD59-A6C34878D82A}">
                    <a16:rowId xmlns:a16="http://schemas.microsoft.com/office/drawing/2014/main" val="10004"/>
                  </a:ext>
                </a:extLst>
              </a:tr>
              <a:tr h="378800">
                <a:tc>
                  <a:txBody>
                    <a:bodyPr/>
                    <a:lstStyle/>
                    <a:p>
                      <a:pPr marL="0" marR="0" lvl="0" indent="0" algn="l" rtl="0">
                        <a:spcBef>
                          <a:spcPts val="0"/>
                        </a:spcBef>
                        <a:spcAft>
                          <a:spcPts val="0"/>
                        </a:spcAft>
                        <a:buNone/>
                      </a:pPr>
                      <a:r>
                        <a:rPr lang="en-US" sz="1800" b="1" u="none" strike="noStrike"/>
                        <a:t>Total</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8</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1976</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4.05</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l" rtl="0">
                        <a:spcBef>
                          <a:spcPts val="0"/>
                        </a:spcBef>
                        <a:spcAft>
                          <a:spcPts val="0"/>
                        </a:spcAft>
                        <a:buNone/>
                      </a:pPr>
                      <a:endParaRPr sz="1350"/>
                    </a:p>
                  </a:txBody>
                  <a:tcPr marL="7625" marR="7625" marT="7625" marB="0" anchor="ctr">
                    <a:solidFill>
                      <a:srgbClr val="2E75B5"/>
                    </a:solidFill>
                  </a:tcPr>
                </a:tc>
                <a:extLst>
                  <a:ext uri="{0D108BD9-81ED-4DB2-BD59-A6C34878D82A}">
                    <a16:rowId xmlns:a16="http://schemas.microsoft.com/office/drawing/2014/main" val="10005"/>
                  </a:ext>
                </a:extLst>
              </a:tr>
            </a:tbl>
          </a:graphicData>
        </a:graphic>
      </p:graphicFrame>
      <p:sp>
        <p:nvSpPr>
          <p:cNvPr id="233" name="Google Shape;233;p27"/>
          <p:cNvSpPr/>
          <p:nvPr/>
        </p:nvSpPr>
        <p:spPr>
          <a:xfrm>
            <a:off x="6629400" y="4800600"/>
            <a:ext cx="304800" cy="990600"/>
          </a:xfrm>
          <a:prstGeom prst="upArrow">
            <a:avLst>
              <a:gd name="adj1" fmla="val 50000"/>
              <a:gd name="adj2" fmla="val 50000"/>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
        <p:nvSpPr>
          <p:cNvPr id="234" name="Google Shape;234;p27"/>
          <p:cNvSpPr txBox="1"/>
          <p:nvPr/>
        </p:nvSpPr>
        <p:spPr>
          <a:xfrm>
            <a:off x="4953000" y="5715000"/>
            <a:ext cx="3657600" cy="461963"/>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0000"/>
                </a:solidFill>
                <a:latin typeface="Arial"/>
                <a:ea typeface="Arial"/>
                <a:cs typeface="Arial"/>
                <a:sym typeface="Arial"/>
              </a:rPr>
              <a:t>Published NHSN reports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pic>
        <p:nvPicPr>
          <p:cNvPr id="240" name="Google Shape;240;p28"/>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241" name="Google Shape;241;p28"/>
          <p:cNvSpPr txBox="1">
            <a:spLocks noGrp="1"/>
          </p:cNvSpPr>
          <p:nvPr>
            <p:ph type="title"/>
          </p:nvPr>
        </p:nvSpPr>
        <p:spPr>
          <a:xfrm>
            <a:off x="2438400" y="969963"/>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CLABSI SIR</a:t>
            </a:r>
            <a:r>
              <a:rPr lang="en-US" sz="2800">
                <a:solidFill>
                  <a:schemeClr val="accent2"/>
                </a:solidFill>
                <a:latin typeface="Tahoma"/>
                <a:ea typeface="Tahoma"/>
                <a:cs typeface="Tahoma"/>
                <a:sym typeface="Tahoma"/>
              </a:rPr>
              <a:t>-Calculation</a:t>
            </a:r>
            <a:endParaRPr sz="3200">
              <a:solidFill>
                <a:schemeClr val="accent2"/>
              </a:solidFill>
              <a:latin typeface="Tahoma"/>
              <a:ea typeface="Tahoma"/>
              <a:cs typeface="Tahoma"/>
              <a:sym typeface="Tahoma"/>
            </a:endParaRPr>
          </a:p>
        </p:txBody>
      </p:sp>
      <p:sp>
        <p:nvSpPr>
          <p:cNvPr id="242" name="Google Shape;242;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16</a:t>
            </a:fld>
            <a:endParaRPr sz="1000" b="0" i="0" u="none" strike="noStrike" cap="none">
              <a:solidFill>
                <a:srgbClr val="000000"/>
              </a:solidFill>
              <a:latin typeface="Arial"/>
              <a:ea typeface="Arial"/>
              <a:cs typeface="Arial"/>
              <a:sym typeface="Arial"/>
            </a:endParaRPr>
          </a:p>
        </p:txBody>
      </p:sp>
      <p:graphicFrame>
        <p:nvGraphicFramePr>
          <p:cNvPr id="243" name="Google Shape;243;p28"/>
          <p:cNvGraphicFramePr/>
          <p:nvPr/>
        </p:nvGraphicFramePr>
        <p:xfrm>
          <a:off x="1066800" y="1752600"/>
          <a:ext cx="7619975" cy="3581400"/>
        </p:xfrm>
        <a:graphic>
          <a:graphicData uri="http://schemas.openxmlformats.org/drawingml/2006/table">
            <a:tbl>
              <a:tblPr>
                <a:noFill/>
                <a:tableStyleId>{4C26A671-A5A6-4806-BE5C-29A22DD657CB}</a:tableStyleId>
              </a:tblPr>
              <a:tblGrid>
                <a:gridCol w="1905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62200">
                  <a:extLst>
                    <a:ext uri="{9D8B030D-6E8A-4147-A177-3AD203B41FA5}">
                      <a16:colId xmlns:a16="http://schemas.microsoft.com/office/drawing/2014/main" val="20002"/>
                    </a:ext>
                  </a:extLst>
                </a:gridCol>
                <a:gridCol w="1356975">
                  <a:extLst>
                    <a:ext uri="{9D8B030D-6E8A-4147-A177-3AD203B41FA5}">
                      <a16:colId xmlns:a16="http://schemas.microsoft.com/office/drawing/2014/main" val="20003"/>
                    </a:ext>
                  </a:extLst>
                </a:gridCol>
                <a:gridCol w="1252600">
                  <a:extLst>
                    <a:ext uri="{9D8B030D-6E8A-4147-A177-3AD203B41FA5}">
                      <a16:colId xmlns:a16="http://schemas.microsoft.com/office/drawing/2014/main" val="20004"/>
                    </a:ext>
                  </a:extLst>
                </a:gridCol>
                <a:gridCol w="1252600">
                  <a:extLst>
                    <a:ext uri="{9D8B030D-6E8A-4147-A177-3AD203B41FA5}">
                      <a16:colId xmlns:a16="http://schemas.microsoft.com/office/drawing/2014/main" val="20005"/>
                    </a:ext>
                  </a:extLst>
                </a:gridCol>
              </a:tblGrid>
              <a:tr h="705950">
                <a:tc>
                  <a:txBody>
                    <a:bodyPr/>
                    <a:lstStyle/>
                    <a:p>
                      <a:pPr marL="0" marR="0" lvl="0" indent="0" algn="l" rtl="0">
                        <a:spcBef>
                          <a:spcPts val="0"/>
                        </a:spcBef>
                        <a:spcAft>
                          <a:spcPts val="0"/>
                        </a:spcAft>
                        <a:buNone/>
                      </a:pPr>
                      <a:r>
                        <a:rPr lang="en-US" sz="1800" b="1" u="none" strike="noStrike"/>
                        <a:t>Type of ICU</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CALBSI events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CL days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Hospital rates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NHSN rates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Expected CLABSI</a:t>
                      </a:r>
                      <a:endParaRPr sz="1800" b="1" i="0" u="none" strike="noStrike">
                        <a:latin typeface="Arial"/>
                        <a:ea typeface="Arial"/>
                        <a:cs typeface="Arial"/>
                        <a:sym typeface="Arial"/>
                      </a:endParaRPr>
                    </a:p>
                  </a:txBody>
                  <a:tcPr marL="7625" marR="7625" marT="7625" marB="0" anchor="ctr">
                    <a:solidFill>
                      <a:srgbClr val="2E75B5"/>
                    </a:solidFill>
                  </a:tcPr>
                </a:tc>
                <a:extLst>
                  <a:ext uri="{0D108BD9-81ED-4DB2-BD59-A6C34878D82A}">
                    <a16:rowId xmlns:a16="http://schemas.microsoft.com/office/drawing/2014/main" val="10000"/>
                  </a:ext>
                </a:extLst>
              </a:tr>
              <a:tr h="705950">
                <a:tc>
                  <a:txBody>
                    <a:bodyPr/>
                    <a:lstStyle/>
                    <a:p>
                      <a:pPr marL="0" marR="0" lvl="0" indent="0" algn="l" rtl="0">
                        <a:spcBef>
                          <a:spcPts val="0"/>
                        </a:spcBef>
                        <a:spcAft>
                          <a:spcPts val="0"/>
                        </a:spcAft>
                        <a:buNone/>
                      </a:pPr>
                      <a:r>
                        <a:rPr lang="en-US" sz="1800" u="none" strike="noStrike"/>
                        <a:t>Medical cardiac</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380</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5.26</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2.0</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0.76</a:t>
                      </a:r>
                      <a:endParaRPr sz="1800" b="0" i="0" u="none" strike="noStrike">
                        <a:latin typeface="Arial"/>
                        <a:ea typeface="Arial"/>
                        <a:cs typeface="Arial"/>
                        <a:sym typeface="Arial"/>
                      </a:endParaRPr>
                    </a:p>
                  </a:txBody>
                  <a:tcPr marL="7625" marR="7625" marT="7625" marB="0" anchor="ctr"/>
                </a:tc>
                <a:extLst>
                  <a:ext uri="{0D108BD9-81ED-4DB2-BD59-A6C34878D82A}">
                    <a16:rowId xmlns:a16="http://schemas.microsoft.com/office/drawing/2014/main" val="10001"/>
                  </a:ext>
                </a:extLst>
              </a:tr>
              <a:tr h="378800">
                <a:tc>
                  <a:txBody>
                    <a:bodyPr/>
                    <a:lstStyle/>
                    <a:p>
                      <a:pPr marL="0" marR="0" lvl="0" indent="0" algn="l" rtl="0">
                        <a:spcBef>
                          <a:spcPts val="0"/>
                        </a:spcBef>
                        <a:spcAft>
                          <a:spcPts val="0"/>
                        </a:spcAft>
                        <a:buNone/>
                      </a:pPr>
                      <a:r>
                        <a:rPr lang="en-US" sz="1800" u="none" strike="noStrike"/>
                        <a:t>Medical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1</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257</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3.89</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2.6</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0.67</a:t>
                      </a:r>
                      <a:endParaRPr sz="1800" b="0" i="0" u="none" strike="noStrike">
                        <a:latin typeface="Arial"/>
                        <a:ea typeface="Arial"/>
                        <a:cs typeface="Arial"/>
                        <a:sym typeface="Arial"/>
                      </a:endParaRPr>
                    </a:p>
                  </a:txBody>
                  <a:tcPr marL="7625" marR="7625" marT="7625" marB="0" anchor="ctr"/>
                </a:tc>
                <a:extLst>
                  <a:ext uri="{0D108BD9-81ED-4DB2-BD59-A6C34878D82A}">
                    <a16:rowId xmlns:a16="http://schemas.microsoft.com/office/drawing/2014/main" val="10002"/>
                  </a:ext>
                </a:extLst>
              </a:tr>
              <a:tr h="705950">
                <a:tc>
                  <a:txBody>
                    <a:bodyPr/>
                    <a:lstStyle/>
                    <a:p>
                      <a:pPr marL="0" marR="0" lvl="0" indent="0" algn="l" rtl="0">
                        <a:spcBef>
                          <a:spcPts val="0"/>
                        </a:spcBef>
                        <a:spcAft>
                          <a:spcPts val="0"/>
                        </a:spcAft>
                        <a:buNone/>
                      </a:pPr>
                      <a:r>
                        <a:rPr lang="en-US" sz="1800" u="none" strike="noStrike"/>
                        <a:t>Medical surgical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627</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4.78</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1.5</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0.94</a:t>
                      </a:r>
                      <a:endParaRPr sz="1800" b="0" i="0" u="none" strike="noStrike">
                        <a:latin typeface="Arial"/>
                        <a:ea typeface="Arial"/>
                        <a:cs typeface="Arial"/>
                        <a:sym typeface="Arial"/>
                      </a:endParaRPr>
                    </a:p>
                  </a:txBody>
                  <a:tcPr marL="7625" marR="7625" marT="7625" marB="0" anchor="ctr"/>
                </a:tc>
                <a:extLst>
                  <a:ext uri="{0D108BD9-81ED-4DB2-BD59-A6C34878D82A}">
                    <a16:rowId xmlns:a16="http://schemas.microsoft.com/office/drawing/2014/main" val="10003"/>
                  </a:ext>
                </a:extLst>
              </a:tr>
              <a:tr h="705950">
                <a:tc>
                  <a:txBody>
                    <a:bodyPr/>
                    <a:lstStyle/>
                    <a:p>
                      <a:pPr marL="0" marR="0" lvl="0" indent="0" algn="l" rtl="0">
                        <a:spcBef>
                          <a:spcPts val="0"/>
                        </a:spcBef>
                        <a:spcAft>
                          <a:spcPts val="0"/>
                        </a:spcAft>
                        <a:buNone/>
                      </a:pPr>
                      <a:r>
                        <a:rPr lang="en-US" sz="1800" u="none" strike="noStrike"/>
                        <a:t>Neurosurgical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712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2.81</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2.5</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1.78</a:t>
                      </a:r>
                      <a:endParaRPr sz="1800" b="0" i="0" u="none" strike="noStrike">
                        <a:latin typeface="Arial"/>
                        <a:ea typeface="Arial"/>
                        <a:cs typeface="Arial"/>
                        <a:sym typeface="Arial"/>
                      </a:endParaRPr>
                    </a:p>
                  </a:txBody>
                  <a:tcPr marL="7625" marR="7625" marT="7625" marB="0" anchor="ctr"/>
                </a:tc>
                <a:extLst>
                  <a:ext uri="{0D108BD9-81ED-4DB2-BD59-A6C34878D82A}">
                    <a16:rowId xmlns:a16="http://schemas.microsoft.com/office/drawing/2014/main" val="10004"/>
                  </a:ext>
                </a:extLst>
              </a:tr>
              <a:tr h="378800">
                <a:tc>
                  <a:txBody>
                    <a:bodyPr/>
                    <a:lstStyle/>
                    <a:p>
                      <a:pPr marL="0" marR="0" lvl="0" indent="0" algn="l" rtl="0">
                        <a:spcBef>
                          <a:spcPts val="0"/>
                        </a:spcBef>
                        <a:spcAft>
                          <a:spcPts val="0"/>
                        </a:spcAft>
                        <a:buNone/>
                      </a:pPr>
                      <a:r>
                        <a:rPr lang="en-US" sz="1800" b="1" u="none" strike="noStrike"/>
                        <a:t>Total</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8</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1976</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4.05</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endParaRPr sz="1800" b="1" i="0" u="none" strike="noStrike">
                        <a:latin typeface="Arial"/>
                        <a:ea typeface="Arial"/>
                        <a:cs typeface="Arial"/>
                        <a:sym typeface="Arial"/>
                      </a:endParaRPr>
                    </a:p>
                  </a:txBody>
                  <a:tcPr marL="7625" marR="7625" marT="7625" marB="0" anchor="ctr">
                    <a:solidFill>
                      <a:srgbClr val="2E75B5"/>
                    </a:solidFill>
                  </a:tcPr>
                </a:tc>
                <a:extLst>
                  <a:ext uri="{0D108BD9-81ED-4DB2-BD59-A6C34878D82A}">
                    <a16:rowId xmlns:a16="http://schemas.microsoft.com/office/drawing/2014/main" val="10005"/>
                  </a:ext>
                </a:extLst>
              </a:tr>
            </a:tbl>
          </a:graphicData>
        </a:graphic>
      </p:graphicFrame>
      <p:sp>
        <p:nvSpPr>
          <p:cNvPr id="244" name="Google Shape;244;p28"/>
          <p:cNvSpPr/>
          <p:nvPr/>
        </p:nvSpPr>
        <p:spPr>
          <a:xfrm>
            <a:off x="4114800" y="2590800"/>
            <a:ext cx="609600" cy="533400"/>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
        <p:nvSpPr>
          <p:cNvPr id="245" name="Google Shape;245;p28"/>
          <p:cNvSpPr/>
          <p:nvPr/>
        </p:nvSpPr>
        <p:spPr>
          <a:xfrm>
            <a:off x="6553200" y="2552700"/>
            <a:ext cx="609600" cy="533400"/>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
        <p:nvSpPr>
          <p:cNvPr id="246" name="Google Shape;246;p28"/>
          <p:cNvSpPr txBox="1"/>
          <p:nvPr/>
        </p:nvSpPr>
        <p:spPr>
          <a:xfrm>
            <a:off x="914400" y="5491163"/>
            <a:ext cx="7772400" cy="5842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Noto Sans Symbols"/>
              <a:buNone/>
            </a:pPr>
            <a:r>
              <a:rPr lang="en-US" sz="1600" b="0" i="0" u="none" strike="noStrike" cap="none">
                <a:solidFill>
                  <a:srgbClr val="000000"/>
                </a:solidFill>
                <a:latin typeface="Arial"/>
                <a:ea typeface="Arial"/>
                <a:cs typeface="Arial"/>
                <a:sym typeface="Arial"/>
              </a:rPr>
              <a:t>Predicted CLABSI (#) = </a:t>
            </a:r>
            <a:r>
              <a:rPr lang="en-US" sz="1600" b="0" i="0" u="sng" strike="noStrike" cap="none">
                <a:solidFill>
                  <a:srgbClr val="000000"/>
                </a:solidFill>
                <a:latin typeface="Arial"/>
                <a:ea typeface="Arial"/>
                <a:cs typeface="Arial"/>
                <a:sym typeface="Arial"/>
              </a:rPr>
              <a:t>CL days x NHSN CLABSI rate </a:t>
            </a:r>
            <a:r>
              <a:rPr lang="en-US" sz="1600" b="0" i="0" u="none" strike="noStrike" cap="none">
                <a:solidFill>
                  <a:srgbClr val="000000"/>
                </a:solidFill>
                <a:latin typeface="Arial"/>
                <a:ea typeface="Arial"/>
                <a:cs typeface="Arial"/>
                <a:sym typeface="Arial"/>
              </a:rPr>
              <a:t>= </a:t>
            </a:r>
            <a:r>
              <a:rPr lang="en-US" sz="1600" b="0" i="0" u="sng" strike="noStrike" cap="none">
                <a:solidFill>
                  <a:srgbClr val="000000"/>
                </a:solidFill>
                <a:latin typeface="Arial"/>
                <a:ea typeface="Arial"/>
                <a:cs typeface="Arial"/>
                <a:sym typeface="Arial"/>
              </a:rPr>
              <a:t>380 x 2.0</a:t>
            </a:r>
            <a:r>
              <a:rPr lang="en-US" sz="1600" b="0" i="0" u="none" strike="noStrike" cap="none">
                <a:solidFill>
                  <a:srgbClr val="000000"/>
                </a:solidFill>
                <a:latin typeface="Arial"/>
                <a:ea typeface="Arial"/>
                <a:cs typeface="Arial"/>
                <a:sym typeface="Arial"/>
              </a:rPr>
              <a:t> = 0.76</a:t>
            </a:r>
            <a:endParaRPr/>
          </a:p>
          <a:p>
            <a:pPr marL="0" marR="0" lvl="0" indent="0" algn="l" rtl="0">
              <a:spcBef>
                <a:spcPts val="0"/>
              </a:spcBef>
              <a:spcAft>
                <a:spcPts val="0"/>
              </a:spcAft>
              <a:buClr>
                <a:srgbClr val="000000"/>
              </a:buClr>
              <a:buSzPts val="1600"/>
              <a:buFont typeface="Noto Sans Symbols"/>
              <a:buNone/>
            </a:pPr>
            <a:r>
              <a:rPr lang="en-US" sz="1600" b="0" i="0" u="none" strike="noStrike" cap="none">
                <a:solidFill>
                  <a:srgbClr val="000000"/>
                </a:solidFill>
                <a:latin typeface="Arial"/>
                <a:ea typeface="Arial"/>
                <a:cs typeface="Arial"/>
                <a:sym typeface="Arial"/>
              </a:rPr>
              <a:t>			       1000                              1000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51"/>
        <p:cNvGrpSpPr/>
        <p:nvPr/>
      </p:nvGrpSpPr>
      <p:grpSpPr>
        <a:xfrm>
          <a:off x="0" y="0"/>
          <a:ext cx="0" cy="0"/>
          <a:chOff x="0" y="0"/>
          <a:chExt cx="0" cy="0"/>
        </a:xfrm>
      </p:grpSpPr>
      <p:pic>
        <p:nvPicPr>
          <p:cNvPr id="252" name="Google Shape;252;p29"/>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253" name="Google Shape;253;p29"/>
          <p:cNvSpPr txBox="1">
            <a:spLocks noGrp="1"/>
          </p:cNvSpPr>
          <p:nvPr>
            <p:ph type="title"/>
          </p:nvPr>
        </p:nvSpPr>
        <p:spPr>
          <a:xfrm>
            <a:off x="2438400" y="990600"/>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CLABSI SIR</a:t>
            </a:r>
            <a:r>
              <a:rPr lang="en-US" sz="2800">
                <a:solidFill>
                  <a:schemeClr val="accent2"/>
                </a:solidFill>
                <a:latin typeface="Tahoma"/>
                <a:ea typeface="Tahoma"/>
                <a:cs typeface="Tahoma"/>
                <a:sym typeface="Tahoma"/>
              </a:rPr>
              <a:t>-Calculation</a:t>
            </a:r>
            <a:endParaRPr sz="3200">
              <a:solidFill>
                <a:schemeClr val="accent2"/>
              </a:solidFill>
              <a:latin typeface="Tahoma"/>
              <a:ea typeface="Tahoma"/>
              <a:cs typeface="Tahoma"/>
              <a:sym typeface="Tahoma"/>
            </a:endParaRPr>
          </a:p>
        </p:txBody>
      </p:sp>
      <p:sp>
        <p:nvSpPr>
          <p:cNvPr id="254" name="Google Shape;25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17</a:t>
            </a:fld>
            <a:endParaRPr sz="1000" b="0" i="0" u="none" strike="noStrike" cap="none">
              <a:solidFill>
                <a:srgbClr val="000000"/>
              </a:solidFill>
              <a:latin typeface="Arial"/>
              <a:ea typeface="Arial"/>
              <a:cs typeface="Arial"/>
              <a:sym typeface="Arial"/>
            </a:endParaRPr>
          </a:p>
        </p:txBody>
      </p:sp>
      <p:graphicFrame>
        <p:nvGraphicFramePr>
          <p:cNvPr id="255" name="Google Shape;255;p29"/>
          <p:cNvGraphicFramePr/>
          <p:nvPr/>
        </p:nvGraphicFramePr>
        <p:xfrm>
          <a:off x="1066800" y="1752600"/>
          <a:ext cx="7619975" cy="3581400"/>
        </p:xfrm>
        <a:graphic>
          <a:graphicData uri="http://schemas.openxmlformats.org/drawingml/2006/table">
            <a:tbl>
              <a:tblPr>
                <a:noFill/>
                <a:tableStyleId>{4C26A671-A5A6-4806-BE5C-29A22DD657CB}</a:tableStyleId>
              </a:tblPr>
              <a:tblGrid>
                <a:gridCol w="1905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62200">
                  <a:extLst>
                    <a:ext uri="{9D8B030D-6E8A-4147-A177-3AD203B41FA5}">
                      <a16:colId xmlns:a16="http://schemas.microsoft.com/office/drawing/2014/main" val="20002"/>
                    </a:ext>
                  </a:extLst>
                </a:gridCol>
                <a:gridCol w="1356975">
                  <a:extLst>
                    <a:ext uri="{9D8B030D-6E8A-4147-A177-3AD203B41FA5}">
                      <a16:colId xmlns:a16="http://schemas.microsoft.com/office/drawing/2014/main" val="20003"/>
                    </a:ext>
                  </a:extLst>
                </a:gridCol>
                <a:gridCol w="1252600">
                  <a:extLst>
                    <a:ext uri="{9D8B030D-6E8A-4147-A177-3AD203B41FA5}">
                      <a16:colId xmlns:a16="http://schemas.microsoft.com/office/drawing/2014/main" val="20004"/>
                    </a:ext>
                  </a:extLst>
                </a:gridCol>
                <a:gridCol w="1252600">
                  <a:extLst>
                    <a:ext uri="{9D8B030D-6E8A-4147-A177-3AD203B41FA5}">
                      <a16:colId xmlns:a16="http://schemas.microsoft.com/office/drawing/2014/main" val="20005"/>
                    </a:ext>
                  </a:extLst>
                </a:gridCol>
              </a:tblGrid>
              <a:tr h="705950">
                <a:tc>
                  <a:txBody>
                    <a:bodyPr/>
                    <a:lstStyle/>
                    <a:p>
                      <a:pPr marL="0" marR="0" lvl="0" indent="0" algn="l" rtl="0">
                        <a:spcBef>
                          <a:spcPts val="0"/>
                        </a:spcBef>
                        <a:spcAft>
                          <a:spcPts val="0"/>
                        </a:spcAft>
                        <a:buNone/>
                      </a:pPr>
                      <a:r>
                        <a:rPr lang="en-US" sz="1800" b="1" u="none" strike="noStrike"/>
                        <a:t>Type of ICU</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CALBSI events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CL days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Hospital rates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NHSN rates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Expected CLABSI</a:t>
                      </a:r>
                      <a:endParaRPr sz="1800" b="1" i="0" u="none" strike="noStrike">
                        <a:latin typeface="Arial"/>
                        <a:ea typeface="Arial"/>
                        <a:cs typeface="Arial"/>
                        <a:sym typeface="Arial"/>
                      </a:endParaRPr>
                    </a:p>
                  </a:txBody>
                  <a:tcPr marL="7625" marR="7625" marT="7625" marB="0" anchor="ctr">
                    <a:solidFill>
                      <a:srgbClr val="2E75B5"/>
                    </a:solidFill>
                  </a:tcPr>
                </a:tc>
                <a:extLst>
                  <a:ext uri="{0D108BD9-81ED-4DB2-BD59-A6C34878D82A}">
                    <a16:rowId xmlns:a16="http://schemas.microsoft.com/office/drawing/2014/main" val="10000"/>
                  </a:ext>
                </a:extLst>
              </a:tr>
              <a:tr h="705950">
                <a:tc>
                  <a:txBody>
                    <a:bodyPr/>
                    <a:lstStyle/>
                    <a:p>
                      <a:pPr marL="0" marR="0" lvl="0" indent="0" algn="l" rtl="0">
                        <a:spcBef>
                          <a:spcPts val="0"/>
                        </a:spcBef>
                        <a:spcAft>
                          <a:spcPts val="0"/>
                        </a:spcAft>
                        <a:buNone/>
                      </a:pPr>
                      <a:r>
                        <a:rPr lang="en-US" sz="1800" u="none" strike="noStrike"/>
                        <a:t>Medical cardiac</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380</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5.26</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2.0</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0.76</a:t>
                      </a:r>
                      <a:endParaRPr sz="1800" b="0" i="0" u="none" strike="noStrike">
                        <a:latin typeface="Arial"/>
                        <a:ea typeface="Arial"/>
                        <a:cs typeface="Arial"/>
                        <a:sym typeface="Arial"/>
                      </a:endParaRPr>
                    </a:p>
                  </a:txBody>
                  <a:tcPr marL="7625" marR="7625" marT="7625" marB="0" anchor="ctr"/>
                </a:tc>
                <a:extLst>
                  <a:ext uri="{0D108BD9-81ED-4DB2-BD59-A6C34878D82A}">
                    <a16:rowId xmlns:a16="http://schemas.microsoft.com/office/drawing/2014/main" val="10001"/>
                  </a:ext>
                </a:extLst>
              </a:tr>
              <a:tr h="378800">
                <a:tc>
                  <a:txBody>
                    <a:bodyPr/>
                    <a:lstStyle/>
                    <a:p>
                      <a:pPr marL="0" marR="0" lvl="0" indent="0" algn="l" rtl="0">
                        <a:spcBef>
                          <a:spcPts val="0"/>
                        </a:spcBef>
                        <a:spcAft>
                          <a:spcPts val="0"/>
                        </a:spcAft>
                        <a:buNone/>
                      </a:pPr>
                      <a:r>
                        <a:rPr lang="en-US" sz="1800" u="none" strike="noStrike"/>
                        <a:t>Medical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1</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257</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3.89</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2.6</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0.67</a:t>
                      </a:r>
                      <a:endParaRPr sz="1800" b="0" i="0" u="none" strike="noStrike">
                        <a:latin typeface="Arial"/>
                        <a:ea typeface="Arial"/>
                        <a:cs typeface="Arial"/>
                        <a:sym typeface="Arial"/>
                      </a:endParaRPr>
                    </a:p>
                  </a:txBody>
                  <a:tcPr marL="7625" marR="7625" marT="7625" marB="0" anchor="ctr"/>
                </a:tc>
                <a:extLst>
                  <a:ext uri="{0D108BD9-81ED-4DB2-BD59-A6C34878D82A}">
                    <a16:rowId xmlns:a16="http://schemas.microsoft.com/office/drawing/2014/main" val="10002"/>
                  </a:ext>
                </a:extLst>
              </a:tr>
              <a:tr h="705950">
                <a:tc>
                  <a:txBody>
                    <a:bodyPr/>
                    <a:lstStyle/>
                    <a:p>
                      <a:pPr marL="0" marR="0" lvl="0" indent="0" algn="l" rtl="0">
                        <a:spcBef>
                          <a:spcPts val="0"/>
                        </a:spcBef>
                        <a:spcAft>
                          <a:spcPts val="0"/>
                        </a:spcAft>
                        <a:buNone/>
                      </a:pPr>
                      <a:r>
                        <a:rPr lang="en-US" sz="1800" u="none" strike="noStrike"/>
                        <a:t>Medical surgical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627</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4.78</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1.5</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0.94</a:t>
                      </a:r>
                      <a:endParaRPr sz="1800" b="0" i="0" u="none" strike="noStrike">
                        <a:latin typeface="Arial"/>
                        <a:ea typeface="Arial"/>
                        <a:cs typeface="Arial"/>
                        <a:sym typeface="Arial"/>
                      </a:endParaRPr>
                    </a:p>
                  </a:txBody>
                  <a:tcPr marL="7625" marR="7625" marT="7625" marB="0" anchor="ctr"/>
                </a:tc>
                <a:extLst>
                  <a:ext uri="{0D108BD9-81ED-4DB2-BD59-A6C34878D82A}">
                    <a16:rowId xmlns:a16="http://schemas.microsoft.com/office/drawing/2014/main" val="10003"/>
                  </a:ext>
                </a:extLst>
              </a:tr>
              <a:tr h="705950">
                <a:tc>
                  <a:txBody>
                    <a:bodyPr/>
                    <a:lstStyle/>
                    <a:p>
                      <a:pPr marL="0" marR="0" lvl="0" indent="0" algn="l" rtl="0">
                        <a:spcBef>
                          <a:spcPts val="0"/>
                        </a:spcBef>
                        <a:spcAft>
                          <a:spcPts val="0"/>
                        </a:spcAft>
                        <a:buNone/>
                      </a:pPr>
                      <a:r>
                        <a:rPr lang="en-US" sz="1800" u="none" strike="noStrike"/>
                        <a:t>Neurosurgical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712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2.81</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2.5</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1.78</a:t>
                      </a:r>
                      <a:endParaRPr sz="1800" b="0" i="0" u="none" strike="noStrike">
                        <a:latin typeface="Arial"/>
                        <a:ea typeface="Arial"/>
                        <a:cs typeface="Arial"/>
                        <a:sym typeface="Arial"/>
                      </a:endParaRPr>
                    </a:p>
                  </a:txBody>
                  <a:tcPr marL="7625" marR="7625" marT="7625" marB="0" anchor="ctr"/>
                </a:tc>
                <a:extLst>
                  <a:ext uri="{0D108BD9-81ED-4DB2-BD59-A6C34878D82A}">
                    <a16:rowId xmlns:a16="http://schemas.microsoft.com/office/drawing/2014/main" val="10004"/>
                  </a:ext>
                </a:extLst>
              </a:tr>
              <a:tr h="378800">
                <a:tc>
                  <a:txBody>
                    <a:bodyPr/>
                    <a:lstStyle/>
                    <a:p>
                      <a:pPr marL="0" marR="0" lvl="0" indent="0" algn="l" rtl="0">
                        <a:spcBef>
                          <a:spcPts val="0"/>
                        </a:spcBef>
                        <a:spcAft>
                          <a:spcPts val="0"/>
                        </a:spcAft>
                        <a:buNone/>
                      </a:pPr>
                      <a:r>
                        <a:rPr lang="en-US" sz="1800" b="1" u="none" strike="noStrike"/>
                        <a:t>Total</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8</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1976</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4.05</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4.15</a:t>
                      </a:r>
                      <a:endParaRPr sz="1800" b="1" i="0" u="none" strike="noStrike">
                        <a:latin typeface="Arial"/>
                        <a:ea typeface="Arial"/>
                        <a:cs typeface="Arial"/>
                        <a:sym typeface="Arial"/>
                      </a:endParaRPr>
                    </a:p>
                  </a:txBody>
                  <a:tcPr marL="7625" marR="7625" marT="7625" marB="0" anchor="ctr">
                    <a:solidFill>
                      <a:srgbClr val="2E75B5"/>
                    </a:solidFill>
                  </a:tcPr>
                </a:tc>
                <a:extLst>
                  <a:ext uri="{0D108BD9-81ED-4DB2-BD59-A6C34878D82A}">
                    <a16:rowId xmlns:a16="http://schemas.microsoft.com/office/drawing/2014/main" val="10005"/>
                  </a:ext>
                </a:extLst>
              </a:tr>
            </a:tbl>
          </a:graphicData>
        </a:graphic>
      </p:graphicFrame>
      <p:sp>
        <p:nvSpPr>
          <p:cNvPr id="256" name="Google Shape;256;p29"/>
          <p:cNvSpPr/>
          <p:nvPr/>
        </p:nvSpPr>
        <p:spPr>
          <a:xfrm>
            <a:off x="7543800" y="2514600"/>
            <a:ext cx="1066800" cy="2819400"/>
          </a:xfrm>
          <a:prstGeom prst="rect">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61"/>
        <p:cNvGrpSpPr/>
        <p:nvPr/>
      </p:nvGrpSpPr>
      <p:grpSpPr>
        <a:xfrm>
          <a:off x="0" y="0"/>
          <a:ext cx="0" cy="0"/>
          <a:chOff x="0" y="0"/>
          <a:chExt cx="0" cy="0"/>
        </a:xfrm>
      </p:grpSpPr>
      <p:pic>
        <p:nvPicPr>
          <p:cNvPr id="262" name="Google Shape;262;p30"/>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263" name="Google Shape;263;p30"/>
          <p:cNvSpPr txBox="1">
            <a:spLocks noGrp="1"/>
          </p:cNvSpPr>
          <p:nvPr>
            <p:ph type="title"/>
          </p:nvPr>
        </p:nvSpPr>
        <p:spPr>
          <a:xfrm>
            <a:off x="2402541" y="898525"/>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CLABSI SIR</a:t>
            </a:r>
            <a:r>
              <a:rPr lang="en-US" sz="2800">
                <a:solidFill>
                  <a:schemeClr val="accent2"/>
                </a:solidFill>
                <a:latin typeface="Tahoma"/>
                <a:ea typeface="Tahoma"/>
                <a:cs typeface="Tahoma"/>
                <a:sym typeface="Tahoma"/>
              </a:rPr>
              <a:t>-Calculation</a:t>
            </a:r>
            <a:endParaRPr sz="3200">
              <a:solidFill>
                <a:schemeClr val="accent2"/>
              </a:solidFill>
              <a:latin typeface="Tahoma"/>
              <a:ea typeface="Tahoma"/>
              <a:cs typeface="Tahoma"/>
              <a:sym typeface="Tahoma"/>
            </a:endParaRPr>
          </a:p>
        </p:txBody>
      </p:sp>
      <p:sp>
        <p:nvSpPr>
          <p:cNvPr id="264" name="Google Shape;26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18</a:t>
            </a:fld>
            <a:endParaRPr sz="1000" b="0" i="0" u="none" strike="noStrike" cap="none">
              <a:solidFill>
                <a:srgbClr val="000000"/>
              </a:solidFill>
              <a:latin typeface="Arial"/>
              <a:ea typeface="Arial"/>
              <a:cs typeface="Arial"/>
              <a:sym typeface="Arial"/>
            </a:endParaRPr>
          </a:p>
        </p:txBody>
      </p:sp>
      <p:graphicFrame>
        <p:nvGraphicFramePr>
          <p:cNvPr id="265" name="Google Shape;265;p30"/>
          <p:cNvGraphicFramePr/>
          <p:nvPr/>
        </p:nvGraphicFramePr>
        <p:xfrm>
          <a:off x="1066800" y="1752600"/>
          <a:ext cx="3000000" cy="3000000"/>
        </p:xfrm>
        <a:graphic>
          <a:graphicData uri="http://schemas.openxmlformats.org/drawingml/2006/table">
            <a:tbl>
              <a:tblPr>
                <a:noFill/>
                <a:tableStyleId>{4C26A671-A5A6-4806-BE5C-29A22DD657CB}</a:tableStyleId>
              </a:tblPr>
              <a:tblGrid>
                <a:gridCol w="1905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62200">
                  <a:extLst>
                    <a:ext uri="{9D8B030D-6E8A-4147-A177-3AD203B41FA5}">
                      <a16:colId xmlns:a16="http://schemas.microsoft.com/office/drawing/2014/main" val="20002"/>
                    </a:ext>
                  </a:extLst>
                </a:gridCol>
                <a:gridCol w="1356975">
                  <a:extLst>
                    <a:ext uri="{9D8B030D-6E8A-4147-A177-3AD203B41FA5}">
                      <a16:colId xmlns:a16="http://schemas.microsoft.com/office/drawing/2014/main" val="20003"/>
                    </a:ext>
                  </a:extLst>
                </a:gridCol>
                <a:gridCol w="1252600">
                  <a:extLst>
                    <a:ext uri="{9D8B030D-6E8A-4147-A177-3AD203B41FA5}">
                      <a16:colId xmlns:a16="http://schemas.microsoft.com/office/drawing/2014/main" val="20004"/>
                    </a:ext>
                  </a:extLst>
                </a:gridCol>
                <a:gridCol w="1252600">
                  <a:extLst>
                    <a:ext uri="{9D8B030D-6E8A-4147-A177-3AD203B41FA5}">
                      <a16:colId xmlns:a16="http://schemas.microsoft.com/office/drawing/2014/main" val="20005"/>
                    </a:ext>
                  </a:extLst>
                </a:gridCol>
              </a:tblGrid>
              <a:tr h="705950">
                <a:tc>
                  <a:txBody>
                    <a:bodyPr/>
                    <a:lstStyle/>
                    <a:p>
                      <a:pPr marL="0" marR="0" lvl="0" indent="0" algn="l" rtl="0">
                        <a:spcBef>
                          <a:spcPts val="0"/>
                        </a:spcBef>
                        <a:spcAft>
                          <a:spcPts val="0"/>
                        </a:spcAft>
                        <a:buNone/>
                      </a:pPr>
                      <a:r>
                        <a:rPr lang="en-US" sz="1800" b="1" u="none" strike="noStrike"/>
                        <a:t>Type of ICU</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CALBSI events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CL days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Hospital rates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NHSN rates</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Expected CLABSI</a:t>
                      </a:r>
                      <a:endParaRPr sz="1800" b="1" i="0" u="none" strike="noStrike">
                        <a:latin typeface="Arial"/>
                        <a:ea typeface="Arial"/>
                        <a:cs typeface="Arial"/>
                        <a:sym typeface="Arial"/>
                      </a:endParaRPr>
                    </a:p>
                  </a:txBody>
                  <a:tcPr marL="7625" marR="7625" marT="7625" marB="0" anchor="ctr">
                    <a:solidFill>
                      <a:srgbClr val="2E75B5"/>
                    </a:solidFill>
                  </a:tcPr>
                </a:tc>
                <a:extLst>
                  <a:ext uri="{0D108BD9-81ED-4DB2-BD59-A6C34878D82A}">
                    <a16:rowId xmlns:a16="http://schemas.microsoft.com/office/drawing/2014/main" val="10000"/>
                  </a:ext>
                </a:extLst>
              </a:tr>
              <a:tr h="705950">
                <a:tc>
                  <a:txBody>
                    <a:bodyPr/>
                    <a:lstStyle/>
                    <a:p>
                      <a:pPr marL="0" marR="0" lvl="0" indent="0" algn="l" rtl="0">
                        <a:spcBef>
                          <a:spcPts val="0"/>
                        </a:spcBef>
                        <a:spcAft>
                          <a:spcPts val="0"/>
                        </a:spcAft>
                        <a:buNone/>
                      </a:pPr>
                      <a:r>
                        <a:rPr lang="en-US" sz="1800" u="none" strike="noStrike"/>
                        <a:t>Medical cardiac</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380</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5.26</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2.0</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0.76</a:t>
                      </a:r>
                      <a:endParaRPr sz="1800" b="0" i="0" u="none" strike="noStrike">
                        <a:latin typeface="Arial"/>
                        <a:ea typeface="Arial"/>
                        <a:cs typeface="Arial"/>
                        <a:sym typeface="Arial"/>
                      </a:endParaRPr>
                    </a:p>
                  </a:txBody>
                  <a:tcPr marL="7625" marR="7625" marT="7625" marB="0" anchor="ctr"/>
                </a:tc>
                <a:extLst>
                  <a:ext uri="{0D108BD9-81ED-4DB2-BD59-A6C34878D82A}">
                    <a16:rowId xmlns:a16="http://schemas.microsoft.com/office/drawing/2014/main" val="10001"/>
                  </a:ext>
                </a:extLst>
              </a:tr>
              <a:tr h="378800">
                <a:tc>
                  <a:txBody>
                    <a:bodyPr/>
                    <a:lstStyle/>
                    <a:p>
                      <a:pPr marL="0" marR="0" lvl="0" indent="0" algn="l" rtl="0">
                        <a:spcBef>
                          <a:spcPts val="0"/>
                        </a:spcBef>
                        <a:spcAft>
                          <a:spcPts val="0"/>
                        </a:spcAft>
                        <a:buNone/>
                      </a:pPr>
                      <a:r>
                        <a:rPr lang="en-US" sz="1800" u="none" strike="noStrike"/>
                        <a:t>Medical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1</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257</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3.89</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2.6</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0.67</a:t>
                      </a:r>
                      <a:endParaRPr sz="1800" b="0" i="0" u="none" strike="noStrike">
                        <a:latin typeface="Arial"/>
                        <a:ea typeface="Arial"/>
                        <a:cs typeface="Arial"/>
                        <a:sym typeface="Arial"/>
                      </a:endParaRPr>
                    </a:p>
                  </a:txBody>
                  <a:tcPr marL="7625" marR="7625" marT="7625" marB="0" anchor="ctr"/>
                </a:tc>
                <a:extLst>
                  <a:ext uri="{0D108BD9-81ED-4DB2-BD59-A6C34878D82A}">
                    <a16:rowId xmlns:a16="http://schemas.microsoft.com/office/drawing/2014/main" val="10002"/>
                  </a:ext>
                </a:extLst>
              </a:tr>
              <a:tr h="705950">
                <a:tc>
                  <a:txBody>
                    <a:bodyPr/>
                    <a:lstStyle/>
                    <a:p>
                      <a:pPr marL="0" marR="0" lvl="0" indent="0" algn="l" rtl="0">
                        <a:spcBef>
                          <a:spcPts val="0"/>
                        </a:spcBef>
                        <a:spcAft>
                          <a:spcPts val="0"/>
                        </a:spcAft>
                        <a:buNone/>
                      </a:pPr>
                      <a:r>
                        <a:rPr lang="en-US" sz="1800" u="none" strike="noStrike"/>
                        <a:t>Medical surgical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3</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627</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4.78</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1.5</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0.94</a:t>
                      </a:r>
                      <a:endParaRPr sz="1800" b="0" i="0" u="none" strike="noStrike">
                        <a:latin typeface="Arial"/>
                        <a:ea typeface="Arial"/>
                        <a:cs typeface="Arial"/>
                        <a:sym typeface="Arial"/>
                      </a:endParaRPr>
                    </a:p>
                  </a:txBody>
                  <a:tcPr marL="7625" marR="7625" marT="7625" marB="0" anchor="ctr"/>
                </a:tc>
                <a:extLst>
                  <a:ext uri="{0D108BD9-81ED-4DB2-BD59-A6C34878D82A}">
                    <a16:rowId xmlns:a16="http://schemas.microsoft.com/office/drawing/2014/main" val="10003"/>
                  </a:ext>
                </a:extLst>
              </a:tr>
              <a:tr h="705950">
                <a:tc>
                  <a:txBody>
                    <a:bodyPr/>
                    <a:lstStyle/>
                    <a:p>
                      <a:pPr marL="0" marR="0" lvl="0" indent="0" algn="l" rtl="0">
                        <a:spcBef>
                          <a:spcPts val="0"/>
                        </a:spcBef>
                        <a:spcAft>
                          <a:spcPts val="0"/>
                        </a:spcAft>
                        <a:buNone/>
                      </a:pPr>
                      <a:r>
                        <a:rPr lang="en-US" sz="1800" u="none" strike="noStrike"/>
                        <a:t>Neurosurgical</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712</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2.81</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2.5</a:t>
                      </a:r>
                      <a:endParaRPr sz="1800" b="0" i="0" u="none" strike="noStrike">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800" u="none" strike="noStrike"/>
                        <a:t>1.78</a:t>
                      </a:r>
                      <a:endParaRPr sz="1800" b="0" i="0" u="none" strike="noStrike">
                        <a:latin typeface="Arial"/>
                        <a:ea typeface="Arial"/>
                        <a:cs typeface="Arial"/>
                        <a:sym typeface="Arial"/>
                      </a:endParaRPr>
                    </a:p>
                  </a:txBody>
                  <a:tcPr marL="7625" marR="7625" marT="7625" marB="0" anchor="ctr"/>
                </a:tc>
                <a:extLst>
                  <a:ext uri="{0D108BD9-81ED-4DB2-BD59-A6C34878D82A}">
                    <a16:rowId xmlns:a16="http://schemas.microsoft.com/office/drawing/2014/main" val="10004"/>
                  </a:ext>
                </a:extLst>
              </a:tr>
              <a:tr h="378800">
                <a:tc>
                  <a:txBody>
                    <a:bodyPr/>
                    <a:lstStyle/>
                    <a:p>
                      <a:pPr marL="0" marR="0" lvl="0" indent="0" algn="l" rtl="0">
                        <a:spcBef>
                          <a:spcPts val="0"/>
                        </a:spcBef>
                        <a:spcAft>
                          <a:spcPts val="0"/>
                        </a:spcAft>
                        <a:buNone/>
                      </a:pPr>
                      <a:r>
                        <a:rPr lang="en-US" sz="1800" b="1" u="none" strike="noStrike"/>
                        <a:t>Total</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8</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1976</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4.05</a:t>
                      </a: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endParaRPr sz="1800" b="1" i="0" u="none" strike="noStrike">
                        <a:latin typeface="Arial"/>
                        <a:ea typeface="Arial"/>
                        <a:cs typeface="Arial"/>
                        <a:sym typeface="Arial"/>
                      </a:endParaRPr>
                    </a:p>
                  </a:txBody>
                  <a:tcPr marL="7625" marR="7625" marT="7625" marB="0" anchor="ctr">
                    <a:solidFill>
                      <a:srgbClr val="2E75B5"/>
                    </a:solidFill>
                  </a:tcPr>
                </a:tc>
                <a:tc>
                  <a:txBody>
                    <a:bodyPr/>
                    <a:lstStyle/>
                    <a:p>
                      <a:pPr marL="0" marR="0" lvl="0" indent="0" algn="ctr" rtl="0">
                        <a:spcBef>
                          <a:spcPts val="0"/>
                        </a:spcBef>
                        <a:spcAft>
                          <a:spcPts val="0"/>
                        </a:spcAft>
                        <a:buNone/>
                      </a:pPr>
                      <a:r>
                        <a:rPr lang="en-US" sz="1800" b="1" u="none" strike="noStrike"/>
                        <a:t>4.15</a:t>
                      </a:r>
                      <a:endParaRPr sz="1800" b="1" i="0" u="none" strike="noStrike">
                        <a:latin typeface="Arial"/>
                        <a:ea typeface="Arial"/>
                        <a:cs typeface="Arial"/>
                        <a:sym typeface="Arial"/>
                      </a:endParaRPr>
                    </a:p>
                  </a:txBody>
                  <a:tcPr marL="7625" marR="7625" marT="7625" marB="0" anchor="ctr">
                    <a:solidFill>
                      <a:srgbClr val="2E75B5"/>
                    </a:solidFill>
                  </a:tcPr>
                </a:tc>
                <a:extLst>
                  <a:ext uri="{0D108BD9-81ED-4DB2-BD59-A6C34878D82A}">
                    <a16:rowId xmlns:a16="http://schemas.microsoft.com/office/drawing/2014/main" val="10005"/>
                  </a:ext>
                </a:extLst>
              </a:tr>
            </a:tbl>
          </a:graphicData>
        </a:graphic>
      </p:graphicFrame>
      <p:sp>
        <p:nvSpPr>
          <p:cNvPr id="266" name="Google Shape;266;p30"/>
          <p:cNvSpPr/>
          <p:nvPr/>
        </p:nvSpPr>
        <p:spPr>
          <a:xfrm>
            <a:off x="7772400" y="4876800"/>
            <a:ext cx="609600" cy="533400"/>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
        <p:nvSpPr>
          <p:cNvPr id="267" name="Google Shape;267;p30"/>
          <p:cNvSpPr/>
          <p:nvPr/>
        </p:nvSpPr>
        <p:spPr>
          <a:xfrm>
            <a:off x="3200400" y="4876800"/>
            <a:ext cx="609600" cy="533400"/>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rgbClr val="000000"/>
              </a:solidFill>
              <a:latin typeface="Arial"/>
              <a:ea typeface="Arial"/>
              <a:cs typeface="Arial"/>
              <a:sym typeface="Arial"/>
            </a:endParaRPr>
          </a:p>
        </p:txBody>
      </p:sp>
      <p:sp>
        <p:nvSpPr>
          <p:cNvPr id="268" name="Google Shape;268;p30"/>
          <p:cNvSpPr txBox="1"/>
          <p:nvPr/>
        </p:nvSpPr>
        <p:spPr>
          <a:xfrm>
            <a:off x="2438400" y="5491163"/>
            <a:ext cx="5105400" cy="5842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Noto Sans Symbols"/>
              <a:buNone/>
            </a:pPr>
            <a:r>
              <a:rPr lang="en-US" sz="1600" b="0" i="0" u="none" strike="noStrike" cap="none">
                <a:solidFill>
                  <a:srgbClr val="000000"/>
                </a:solidFill>
                <a:latin typeface="Arial"/>
                <a:ea typeface="Arial"/>
                <a:cs typeface="Arial"/>
                <a:sym typeface="Arial"/>
              </a:rPr>
              <a:t>CALBSI SIR = </a:t>
            </a:r>
            <a:r>
              <a:rPr lang="en-US" sz="1600" b="0" i="0" u="sng" strike="noStrike" cap="none">
                <a:solidFill>
                  <a:srgbClr val="000000"/>
                </a:solidFill>
                <a:latin typeface="Arial"/>
                <a:ea typeface="Arial"/>
                <a:cs typeface="Arial"/>
                <a:sym typeface="Arial"/>
              </a:rPr>
              <a:t>Expected CLABSI </a:t>
            </a:r>
            <a:r>
              <a:rPr lang="en-US" sz="1600" b="0" i="0" u="none" strike="noStrike" cap="none">
                <a:solidFill>
                  <a:srgbClr val="000000"/>
                </a:solidFill>
                <a:latin typeface="Arial"/>
                <a:ea typeface="Arial"/>
                <a:cs typeface="Arial"/>
                <a:sym typeface="Arial"/>
              </a:rPr>
              <a:t>=</a:t>
            </a:r>
            <a:r>
              <a:rPr lang="en-US" sz="1600" b="0" i="0" u="sng" strike="noStrike" cap="none">
                <a:solidFill>
                  <a:srgbClr val="000000"/>
                </a:solidFill>
                <a:latin typeface="Arial"/>
                <a:ea typeface="Arial"/>
                <a:cs typeface="Arial"/>
                <a:sym typeface="Arial"/>
              </a:rPr>
              <a:t>      8      </a:t>
            </a:r>
            <a:r>
              <a:rPr lang="en-US" sz="1600" b="0" i="0" u="none" strike="noStrike" cap="none">
                <a:solidFill>
                  <a:srgbClr val="000000"/>
                </a:solidFill>
                <a:latin typeface="Arial"/>
                <a:ea typeface="Arial"/>
                <a:cs typeface="Arial"/>
                <a:sym typeface="Arial"/>
              </a:rPr>
              <a:t>= </a:t>
            </a:r>
            <a:r>
              <a:rPr lang="en-US" sz="1600" b="1" i="0" u="none" strike="noStrike" cap="none">
                <a:solidFill>
                  <a:srgbClr val="FF0000"/>
                </a:solidFill>
                <a:latin typeface="Arial"/>
                <a:ea typeface="Arial"/>
                <a:cs typeface="Arial"/>
                <a:sym typeface="Arial"/>
              </a:rPr>
              <a:t>1.93</a:t>
            </a:r>
            <a:endParaRPr/>
          </a:p>
          <a:p>
            <a:pPr marL="0" marR="0" lvl="0" indent="0" algn="l" rtl="0">
              <a:spcBef>
                <a:spcPts val="0"/>
              </a:spcBef>
              <a:spcAft>
                <a:spcPts val="0"/>
              </a:spcAft>
              <a:buClr>
                <a:srgbClr val="000000"/>
              </a:buClr>
              <a:buSzPts val="1600"/>
              <a:buFont typeface="Noto Sans Symbols"/>
              <a:buNone/>
            </a:pPr>
            <a:r>
              <a:rPr lang="en-US" sz="1600" b="0" i="0" u="none" strike="noStrike" cap="none">
                <a:solidFill>
                  <a:srgbClr val="000000"/>
                </a:solidFill>
                <a:latin typeface="Arial"/>
                <a:ea typeface="Arial"/>
                <a:cs typeface="Arial"/>
                <a:sym typeface="Arial"/>
              </a:rPr>
              <a:t>	       Observed CLABSI       4.15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72"/>
        <p:cNvGrpSpPr/>
        <p:nvPr/>
      </p:nvGrpSpPr>
      <p:grpSpPr>
        <a:xfrm>
          <a:off x="0" y="0"/>
          <a:ext cx="0" cy="0"/>
          <a:chOff x="0" y="0"/>
          <a:chExt cx="0" cy="0"/>
        </a:xfrm>
      </p:grpSpPr>
      <p:pic>
        <p:nvPicPr>
          <p:cNvPr id="273" name="Google Shape;273;p31"/>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274" name="Google Shape;274;p31"/>
          <p:cNvSpPr txBox="1">
            <a:spLocks noGrp="1"/>
          </p:cNvSpPr>
          <p:nvPr>
            <p:ph type="title"/>
          </p:nvPr>
        </p:nvSpPr>
        <p:spPr>
          <a:xfrm>
            <a:off x="2209800" y="681037"/>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CLABSI SIR</a:t>
            </a:r>
            <a:r>
              <a:rPr lang="en-US" sz="2800">
                <a:solidFill>
                  <a:schemeClr val="accent2"/>
                </a:solidFill>
                <a:latin typeface="Tahoma"/>
                <a:ea typeface="Tahoma"/>
                <a:cs typeface="Tahoma"/>
                <a:sym typeface="Tahoma"/>
              </a:rPr>
              <a:t>-Calculation</a:t>
            </a:r>
            <a:endParaRPr sz="3200">
              <a:solidFill>
                <a:schemeClr val="accent2"/>
              </a:solidFill>
              <a:latin typeface="Tahoma"/>
              <a:ea typeface="Tahoma"/>
              <a:cs typeface="Tahoma"/>
              <a:sym typeface="Tahoma"/>
            </a:endParaRPr>
          </a:p>
        </p:txBody>
      </p:sp>
      <p:sp>
        <p:nvSpPr>
          <p:cNvPr id="275" name="Google Shape;275;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38100" algn="l" rtl="0">
              <a:lnSpc>
                <a:spcPct val="90000"/>
              </a:lnSpc>
              <a:spcBef>
                <a:spcPts val="0"/>
              </a:spcBef>
              <a:spcAft>
                <a:spcPts val="0"/>
              </a:spcAft>
              <a:buClr>
                <a:schemeClr val="dk1"/>
              </a:buClr>
              <a:buSzPts val="2100"/>
              <a:buNone/>
            </a:pPr>
            <a:endParaRPr/>
          </a:p>
        </p:txBody>
      </p:sp>
      <p:sp>
        <p:nvSpPr>
          <p:cNvPr id="276" name="Google Shape;276;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19</a:t>
            </a:fld>
            <a:endParaRPr sz="1000" b="0" i="0" u="none" strike="noStrike" cap="none">
              <a:solidFill>
                <a:srgbClr val="000000"/>
              </a:solidFill>
              <a:latin typeface="Arial"/>
              <a:ea typeface="Arial"/>
              <a:cs typeface="Arial"/>
              <a:sym typeface="Arial"/>
            </a:endParaRPr>
          </a:p>
        </p:txBody>
      </p:sp>
      <p:pic>
        <p:nvPicPr>
          <p:cNvPr id="277" name="Google Shape;277;p31"/>
          <p:cNvPicPr preferRelativeResize="0"/>
          <p:nvPr/>
        </p:nvPicPr>
        <p:blipFill rotWithShape="1">
          <a:blip r:embed="rId4">
            <a:alphaModFix/>
          </a:blip>
          <a:srcRect/>
          <a:stretch/>
        </p:blipFill>
        <p:spPr>
          <a:xfrm>
            <a:off x="762000" y="1617663"/>
            <a:ext cx="7924800" cy="4471987"/>
          </a:xfrm>
          <a:prstGeom prst="rect">
            <a:avLst/>
          </a:prstGeom>
          <a:noFill/>
          <a:ln>
            <a:noFill/>
          </a:ln>
        </p:spPr>
      </p:pic>
      <p:pic>
        <p:nvPicPr>
          <p:cNvPr id="278" name="Google Shape;278;p31"/>
          <p:cNvPicPr preferRelativeResize="0"/>
          <p:nvPr/>
        </p:nvPicPr>
        <p:blipFill rotWithShape="1">
          <a:blip r:embed="rId5">
            <a:alphaModFix/>
          </a:blip>
          <a:srcRect/>
          <a:stretch/>
        </p:blipFill>
        <p:spPr>
          <a:xfrm>
            <a:off x="7162800" y="2535238"/>
            <a:ext cx="1371600" cy="320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4"/>
        <p:cNvGrpSpPr/>
        <p:nvPr/>
      </p:nvGrpSpPr>
      <p:grpSpPr>
        <a:xfrm>
          <a:off x="0" y="0"/>
          <a:ext cx="0" cy="0"/>
          <a:chOff x="0" y="0"/>
          <a:chExt cx="0" cy="0"/>
        </a:xfrm>
      </p:grpSpPr>
      <p:pic>
        <p:nvPicPr>
          <p:cNvPr id="95" name="Google Shape;95;p14"/>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96" name="Google Shape;96;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Topics</a:t>
            </a:r>
            <a:endParaRPr/>
          </a:p>
        </p:txBody>
      </p:sp>
      <p:sp>
        <p:nvSpPr>
          <p:cNvPr id="97" name="Google Shape;97;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latin typeface="Tahoma"/>
                <a:ea typeface="Tahoma"/>
                <a:cs typeface="Tahoma"/>
                <a:sym typeface="Tahoma"/>
              </a:rPr>
              <a:t>Standardization</a:t>
            </a:r>
            <a:endParaRPr/>
          </a:p>
          <a:p>
            <a:pPr marL="171450" lvl="0" indent="-171450" algn="l" rtl="0">
              <a:lnSpc>
                <a:spcPct val="90000"/>
              </a:lnSpc>
              <a:spcBef>
                <a:spcPts val="0"/>
              </a:spcBef>
              <a:spcAft>
                <a:spcPts val="0"/>
              </a:spcAft>
              <a:buClr>
                <a:schemeClr val="dk1"/>
              </a:buClr>
              <a:buSzPts val="2100"/>
              <a:buChar char="•"/>
            </a:pPr>
            <a:r>
              <a:rPr lang="en-US">
                <a:latin typeface="Tahoma"/>
                <a:ea typeface="Tahoma"/>
                <a:cs typeface="Tahoma"/>
                <a:sym typeface="Tahoma"/>
              </a:rPr>
              <a:t>Standardized infection ratio (SIR)</a:t>
            </a:r>
            <a:endParaRPr/>
          </a:p>
          <a:p>
            <a:pPr marL="171450" lvl="0" indent="-171450" algn="l" rtl="0">
              <a:lnSpc>
                <a:spcPct val="90000"/>
              </a:lnSpc>
              <a:spcBef>
                <a:spcPts val="0"/>
              </a:spcBef>
              <a:spcAft>
                <a:spcPts val="0"/>
              </a:spcAft>
              <a:buClr>
                <a:srgbClr val="B2B2B2"/>
              </a:buClr>
              <a:buSzPts val="2100"/>
              <a:buChar char="•"/>
            </a:pPr>
            <a:r>
              <a:rPr lang="en-US">
                <a:latin typeface="Tahoma"/>
                <a:ea typeface="Tahoma"/>
                <a:cs typeface="Tahoma"/>
                <a:sym typeface="Tahoma"/>
              </a:rPr>
              <a:t>Standardized utilization ratio (SUR) </a:t>
            </a:r>
            <a:endParaRPr/>
          </a:p>
          <a:p>
            <a:pPr marL="171450" lvl="0" indent="-171450" algn="l" rtl="0">
              <a:lnSpc>
                <a:spcPct val="90000"/>
              </a:lnSpc>
              <a:spcBef>
                <a:spcPts val="0"/>
              </a:spcBef>
              <a:spcAft>
                <a:spcPts val="0"/>
              </a:spcAft>
              <a:buClr>
                <a:schemeClr val="dk1"/>
              </a:buClr>
              <a:buSzPts val="2100"/>
              <a:buChar char="•"/>
            </a:pPr>
            <a:r>
              <a:rPr lang="en-US">
                <a:latin typeface="Tahoma"/>
                <a:ea typeface="Tahoma"/>
                <a:cs typeface="Tahoma"/>
                <a:sym typeface="Tahoma"/>
              </a:rPr>
              <a:t>Examples</a:t>
            </a:r>
            <a:endParaRPr/>
          </a:p>
          <a:p>
            <a:pPr marL="514350" lvl="1" indent="-171450" algn="l" rtl="0">
              <a:lnSpc>
                <a:spcPct val="90000"/>
              </a:lnSpc>
              <a:spcBef>
                <a:spcPts val="0"/>
              </a:spcBef>
              <a:spcAft>
                <a:spcPts val="0"/>
              </a:spcAft>
              <a:buClr>
                <a:schemeClr val="dk1"/>
              </a:buClr>
              <a:buSzPts val="1800"/>
              <a:buChar char="•"/>
            </a:pPr>
            <a:r>
              <a:rPr lang="en-US">
                <a:latin typeface="Tahoma"/>
                <a:ea typeface="Tahoma"/>
                <a:cs typeface="Tahoma"/>
                <a:sym typeface="Tahoma"/>
              </a:rPr>
              <a:t>Example of SIR</a:t>
            </a:r>
            <a:endParaRPr/>
          </a:p>
          <a:p>
            <a:pPr marL="514350" lvl="1" indent="-171450" algn="l" rtl="0">
              <a:lnSpc>
                <a:spcPct val="90000"/>
              </a:lnSpc>
              <a:spcBef>
                <a:spcPts val="0"/>
              </a:spcBef>
              <a:spcAft>
                <a:spcPts val="0"/>
              </a:spcAft>
              <a:buClr>
                <a:schemeClr val="dk1"/>
              </a:buClr>
              <a:buSzPts val="1800"/>
              <a:buChar char="•"/>
            </a:pPr>
            <a:r>
              <a:rPr lang="en-US">
                <a:latin typeface="Tahoma"/>
                <a:ea typeface="Tahoma"/>
                <a:cs typeface="Tahoma"/>
                <a:sym typeface="Tahoma"/>
              </a:rPr>
              <a:t>SSI SIR</a:t>
            </a:r>
            <a:endParaRPr/>
          </a:p>
          <a:p>
            <a:pPr marL="514350" lvl="1" indent="-171450" algn="l" rtl="0">
              <a:lnSpc>
                <a:spcPct val="90000"/>
              </a:lnSpc>
              <a:spcBef>
                <a:spcPts val="0"/>
              </a:spcBef>
              <a:spcAft>
                <a:spcPts val="0"/>
              </a:spcAft>
              <a:buClr>
                <a:srgbClr val="CCCC99"/>
              </a:buClr>
              <a:buSzPts val="1800"/>
              <a:buChar char="•"/>
            </a:pPr>
            <a:r>
              <a:rPr lang="en-US">
                <a:latin typeface="Tahoma"/>
                <a:ea typeface="Tahoma"/>
                <a:cs typeface="Tahoma"/>
                <a:sym typeface="Tahoma"/>
              </a:rPr>
              <a:t>MOH CLABSI SIR/SUR</a:t>
            </a:r>
            <a:endParaRPr/>
          </a:p>
          <a:p>
            <a:pPr marL="171450" lvl="0" indent="-171450" algn="l" rtl="0">
              <a:lnSpc>
                <a:spcPct val="90000"/>
              </a:lnSpc>
              <a:spcBef>
                <a:spcPts val="0"/>
              </a:spcBef>
              <a:spcAft>
                <a:spcPts val="0"/>
              </a:spcAft>
              <a:buClr>
                <a:schemeClr val="dk1"/>
              </a:buClr>
              <a:buSzPts val="2100"/>
              <a:buChar char="•"/>
            </a:pPr>
            <a:r>
              <a:rPr lang="en-US">
                <a:latin typeface="Tahoma"/>
                <a:ea typeface="Tahoma"/>
                <a:cs typeface="Tahoma"/>
                <a:sym typeface="Tahoma"/>
              </a:rPr>
              <a:t>New SSI SIR</a:t>
            </a:r>
            <a:endParaRPr/>
          </a:p>
        </p:txBody>
      </p:sp>
      <p:sp>
        <p:nvSpPr>
          <p:cNvPr id="98" name="Google Shape;9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000"/>
              <a:buFont typeface="Noto Sans Symbols"/>
              <a:buNone/>
            </a:pPr>
            <a:fld id="{00000000-1234-1234-1234-123412341234}" type="slidenum">
              <a:rPr lang="en-US" sz="1000" b="0" i="0" u="none" strike="noStrike" cap="none">
                <a:solidFill>
                  <a:schemeClr val="dk1"/>
                </a:solidFill>
                <a:latin typeface="Arial"/>
                <a:ea typeface="Arial"/>
                <a:cs typeface="Arial"/>
                <a:sym typeface="Arial"/>
              </a:rPr>
              <a:t>2</a:t>
            </a:fld>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82"/>
        <p:cNvGrpSpPr/>
        <p:nvPr/>
      </p:nvGrpSpPr>
      <p:grpSpPr>
        <a:xfrm>
          <a:off x="0" y="0"/>
          <a:ext cx="0" cy="0"/>
          <a:chOff x="0" y="0"/>
          <a:chExt cx="0" cy="0"/>
        </a:xfrm>
      </p:grpSpPr>
      <p:pic>
        <p:nvPicPr>
          <p:cNvPr id="283" name="Google Shape;283;p32"/>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284" name="Google Shape;284;p32"/>
          <p:cNvSpPr txBox="1">
            <a:spLocks noGrp="1"/>
          </p:cNvSpPr>
          <p:nvPr>
            <p:ph type="title"/>
          </p:nvPr>
        </p:nvSpPr>
        <p:spPr>
          <a:xfrm>
            <a:off x="2209800" y="801688"/>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CLABSI SIR</a:t>
            </a:r>
            <a:r>
              <a:rPr lang="en-US" sz="2800">
                <a:solidFill>
                  <a:schemeClr val="accent2"/>
                </a:solidFill>
                <a:latin typeface="Tahoma"/>
                <a:ea typeface="Tahoma"/>
                <a:cs typeface="Tahoma"/>
                <a:sym typeface="Tahoma"/>
              </a:rPr>
              <a:t>-Calculation</a:t>
            </a:r>
            <a:endParaRPr sz="3200">
              <a:solidFill>
                <a:schemeClr val="accent2"/>
              </a:solidFill>
              <a:latin typeface="Tahoma"/>
              <a:ea typeface="Tahoma"/>
              <a:cs typeface="Tahoma"/>
              <a:sym typeface="Tahoma"/>
            </a:endParaRPr>
          </a:p>
        </p:txBody>
      </p:sp>
      <p:sp>
        <p:nvSpPr>
          <p:cNvPr id="285" name="Google Shape;285;p3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38100" algn="l" rtl="0">
              <a:lnSpc>
                <a:spcPct val="90000"/>
              </a:lnSpc>
              <a:spcBef>
                <a:spcPts val="0"/>
              </a:spcBef>
              <a:spcAft>
                <a:spcPts val="0"/>
              </a:spcAft>
              <a:buClr>
                <a:schemeClr val="dk1"/>
              </a:buClr>
              <a:buSzPts val="2100"/>
              <a:buNone/>
            </a:pPr>
            <a:endParaRPr/>
          </a:p>
        </p:txBody>
      </p:sp>
      <p:sp>
        <p:nvSpPr>
          <p:cNvPr id="286" name="Google Shape;286;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20</a:t>
            </a:fld>
            <a:endParaRPr sz="1000" b="0" i="0" u="none" strike="noStrike" cap="none">
              <a:solidFill>
                <a:srgbClr val="000000"/>
              </a:solidFill>
              <a:latin typeface="Arial"/>
              <a:ea typeface="Arial"/>
              <a:cs typeface="Arial"/>
              <a:sym typeface="Arial"/>
            </a:endParaRPr>
          </a:p>
        </p:txBody>
      </p:sp>
      <p:pic>
        <p:nvPicPr>
          <p:cNvPr id="287" name="Google Shape;287;p32"/>
          <p:cNvPicPr preferRelativeResize="0"/>
          <p:nvPr/>
        </p:nvPicPr>
        <p:blipFill rotWithShape="1">
          <a:blip r:embed="rId4">
            <a:alphaModFix/>
          </a:blip>
          <a:srcRect/>
          <a:stretch/>
        </p:blipFill>
        <p:spPr>
          <a:xfrm>
            <a:off x="762000" y="1600200"/>
            <a:ext cx="7916863" cy="4495800"/>
          </a:xfrm>
          <a:prstGeom prst="rect">
            <a:avLst/>
          </a:prstGeom>
          <a:noFill/>
          <a:ln>
            <a:noFill/>
          </a:ln>
        </p:spPr>
      </p:pic>
      <p:pic>
        <p:nvPicPr>
          <p:cNvPr id="288" name="Google Shape;288;p32"/>
          <p:cNvPicPr preferRelativeResize="0"/>
          <p:nvPr/>
        </p:nvPicPr>
        <p:blipFill rotWithShape="1">
          <a:blip r:embed="rId5">
            <a:alphaModFix/>
          </a:blip>
          <a:srcRect/>
          <a:stretch/>
        </p:blipFill>
        <p:spPr>
          <a:xfrm>
            <a:off x="7162800" y="2743200"/>
            <a:ext cx="1371600" cy="3200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92"/>
        <p:cNvGrpSpPr/>
        <p:nvPr/>
      </p:nvGrpSpPr>
      <p:grpSpPr>
        <a:xfrm>
          <a:off x="0" y="0"/>
          <a:ext cx="0" cy="0"/>
          <a:chOff x="0" y="0"/>
          <a:chExt cx="0" cy="0"/>
        </a:xfrm>
      </p:grpSpPr>
      <p:pic>
        <p:nvPicPr>
          <p:cNvPr id="293" name="Google Shape;293;p33"/>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294" name="Google Shape;294;p33"/>
          <p:cNvSpPr txBox="1">
            <a:spLocks noGrp="1"/>
          </p:cNvSpPr>
          <p:nvPr>
            <p:ph type="title"/>
          </p:nvPr>
        </p:nvSpPr>
        <p:spPr>
          <a:xfrm>
            <a:off x="2133600" y="838200"/>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CLABSI SIR</a:t>
            </a:r>
            <a:r>
              <a:rPr lang="en-US" sz="2800">
                <a:solidFill>
                  <a:schemeClr val="accent2"/>
                </a:solidFill>
                <a:latin typeface="Tahoma"/>
                <a:ea typeface="Tahoma"/>
                <a:cs typeface="Tahoma"/>
                <a:sym typeface="Tahoma"/>
              </a:rPr>
              <a:t>-Calculation</a:t>
            </a:r>
            <a:endParaRPr sz="3200">
              <a:solidFill>
                <a:schemeClr val="accent2"/>
              </a:solidFill>
              <a:latin typeface="Tahoma"/>
              <a:ea typeface="Tahoma"/>
              <a:cs typeface="Tahoma"/>
              <a:sym typeface="Tahoma"/>
            </a:endParaRPr>
          </a:p>
        </p:txBody>
      </p:sp>
      <p:sp>
        <p:nvSpPr>
          <p:cNvPr id="295" name="Google Shape;295;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38100" algn="l" rtl="0">
              <a:lnSpc>
                <a:spcPct val="90000"/>
              </a:lnSpc>
              <a:spcBef>
                <a:spcPts val="0"/>
              </a:spcBef>
              <a:spcAft>
                <a:spcPts val="0"/>
              </a:spcAft>
              <a:buClr>
                <a:schemeClr val="dk1"/>
              </a:buClr>
              <a:buSzPts val="2100"/>
              <a:buNone/>
            </a:pPr>
            <a:endParaRPr/>
          </a:p>
        </p:txBody>
      </p:sp>
      <p:sp>
        <p:nvSpPr>
          <p:cNvPr id="296" name="Google Shape;296;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21</a:t>
            </a:fld>
            <a:endParaRPr sz="1000" b="0" i="0" u="none" strike="noStrike" cap="none">
              <a:solidFill>
                <a:srgbClr val="000000"/>
              </a:solidFill>
              <a:latin typeface="Arial"/>
              <a:ea typeface="Arial"/>
              <a:cs typeface="Arial"/>
              <a:sym typeface="Arial"/>
            </a:endParaRPr>
          </a:p>
        </p:txBody>
      </p:sp>
      <p:pic>
        <p:nvPicPr>
          <p:cNvPr id="297" name="Google Shape;297;p33"/>
          <p:cNvPicPr preferRelativeResize="0"/>
          <p:nvPr/>
        </p:nvPicPr>
        <p:blipFill rotWithShape="1">
          <a:blip r:embed="rId4">
            <a:alphaModFix/>
          </a:blip>
          <a:srcRect/>
          <a:stretch/>
        </p:blipFill>
        <p:spPr>
          <a:xfrm>
            <a:off x="811213" y="1600200"/>
            <a:ext cx="7867650" cy="4495800"/>
          </a:xfrm>
          <a:prstGeom prst="rect">
            <a:avLst/>
          </a:prstGeom>
          <a:noFill/>
          <a:ln>
            <a:noFill/>
          </a:ln>
        </p:spPr>
      </p:pic>
      <p:sp>
        <p:nvSpPr>
          <p:cNvPr id="298" name="Google Shape;298;p33"/>
          <p:cNvSpPr/>
          <p:nvPr/>
        </p:nvSpPr>
        <p:spPr>
          <a:xfrm>
            <a:off x="7162800" y="3200400"/>
            <a:ext cx="1371600" cy="2590800"/>
          </a:xfrm>
          <a:prstGeom prst="rect">
            <a:avLst/>
          </a:prstGeom>
          <a:noFill/>
          <a:ln w="1905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Noto Sans Symbols"/>
              <a:buNone/>
            </a:pP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03"/>
        <p:cNvGrpSpPr/>
        <p:nvPr/>
      </p:nvGrpSpPr>
      <p:grpSpPr>
        <a:xfrm>
          <a:off x="0" y="0"/>
          <a:ext cx="0" cy="0"/>
          <a:chOff x="0" y="0"/>
          <a:chExt cx="0" cy="0"/>
        </a:xfrm>
      </p:grpSpPr>
      <p:pic>
        <p:nvPicPr>
          <p:cNvPr id="304" name="Google Shape;304;p34"/>
          <p:cNvPicPr preferRelativeResize="0"/>
          <p:nvPr/>
        </p:nvPicPr>
        <p:blipFill rotWithShape="1">
          <a:blip r:embed="rId3">
            <a:alphaModFix/>
          </a:blip>
          <a:srcRect/>
          <a:stretch/>
        </p:blipFill>
        <p:spPr>
          <a:xfrm>
            <a:off x="21022" y="45739"/>
            <a:ext cx="9143999" cy="6812261"/>
          </a:xfrm>
          <a:prstGeom prst="rect">
            <a:avLst/>
          </a:prstGeom>
          <a:noFill/>
          <a:ln>
            <a:noFill/>
          </a:ln>
        </p:spPr>
      </p:pic>
      <p:graphicFrame>
        <p:nvGraphicFramePr>
          <p:cNvPr id="305" name="Google Shape;305;p34"/>
          <p:cNvGraphicFramePr/>
          <p:nvPr/>
        </p:nvGraphicFramePr>
        <p:xfrm>
          <a:off x="685800" y="1752600"/>
          <a:ext cx="3000000" cy="3000000"/>
        </p:xfrm>
        <a:graphic>
          <a:graphicData uri="http://schemas.openxmlformats.org/drawingml/2006/table">
            <a:tbl>
              <a:tblPr firstRow="1" bandRow="1">
                <a:noFill/>
                <a:tableStyleId>{4C26A671-A5A6-4806-BE5C-29A22DD657CB}</a:tableStyleId>
              </a:tblPr>
              <a:tblGrid>
                <a:gridCol w="1153875">
                  <a:extLst>
                    <a:ext uri="{9D8B030D-6E8A-4147-A177-3AD203B41FA5}">
                      <a16:colId xmlns:a16="http://schemas.microsoft.com/office/drawing/2014/main" val="20000"/>
                    </a:ext>
                  </a:extLst>
                </a:gridCol>
                <a:gridCol w="1153875">
                  <a:extLst>
                    <a:ext uri="{9D8B030D-6E8A-4147-A177-3AD203B41FA5}">
                      <a16:colId xmlns:a16="http://schemas.microsoft.com/office/drawing/2014/main" val="20001"/>
                    </a:ext>
                  </a:extLst>
                </a:gridCol>
                <a:gridCol w="1153875">
                  <a:extLst>
                    <a:ext uri="{9D8B030D-6E8A-4147-A177-3AD203B41FA5}">
                      <a16:colId xmlns:a16="http://schemas.microsoft.com/office/drawing/2014/main" val="20002"/>
                    </a:ext>
                  </a:extLst>
                </a:gridCol>
                <a:gridCol w="1153875">
                  <a:extLst>
                    <a:ext uri="{9D8B030D-6E8A-4147-A177-3AD203B41FA5}">
                      <a16:colId xmlns:a16="http://schemas.microsoft.com/office/drawing/2014/main" val="20003"/>
                    </a:ext>
                  </a:extLst>
                </a:gridCol>
                <a:gridCol w="1153875">
                  <a:extLst>
                    <a:ext uri="{9D8B030D-6E8A-4147-A177-3AD203B41FA5}">
                      <a16:colId xmlns:a16="http://schemas.microsoft.com/office/drawing/2014/main" val="20004"/>
                    </a:ext>
                  </a:extLst>
                </a:gridCol>
                <a:gridCol w="1153875">
                  <a:extLst>
                    <a:ext uri="{9D8B030D-6E8A-4147-A177-3AD203B41FA5}">
                      <a16:colId xmlns:a16="http://schemas.microsoft.com/office/drawing/2014/main" val="20005"/>
                    </a:ext>
                  </a:extLst>
                </a:gridCol>
                <a:gridCol w="1153875">
                  <a:extLst>
                    <a:ext uri="{9D8B030D-6E8A-4147-A177-3AD203B41FA5}">
                      <a16:colId xmlns:a16="http://schemas.microsoft.com/office/drawing/2014/main" val="20006"/>
                    </a:ext>
                  </a:extLst>
                </a:gridCol>
              </a:tblGrid>
              <a:tr h="579000">
                <a:tc>
                  <a:txBody>
                    <a:bodyPr/>
                    <a:lstStyle/>
                    <a:p>
                      <a:pPr marL="0" marR="0" lvl="0" indent="0" algn="ctr" rtl="0">
                        <a:spcBef>
                          <a:spcPts val="0"/>
                        </a:spcBef>
                        <a:spcAft>
                          <a:spcPts val="0"/>
                        </a:spcAft>
                        <a:buNone/>
                      </a:pPr>
                      <a:r>
                        <a:rPr lang="en-US" sz="1600">
                          <a:solidFill>
                            <a:srgbClr val="FF0000"/>
                          </a:solidFill>
                        </a:rPr>
                        <a:t>Facility name</a:t>
                      </a:r>
                      <a:endParaRPr/>
                    </a:p>
                  </a:txBody>
                  <a:tcPr marL="91450" marR="91450" marT="45650" marB="45650"/>
                </a:tc>
                <a:tc>
                  <a:txBody>
                    <a:bodyPr/>
                    <a:lstStyle/>
                    <a:p>
                      <a:pPr marL="0" marR="0" lvl="0" indent="0" algn="ctr" rtl="0">
                        <a:spcBef>
                          <a:spcPts val="0"/>
                        </a:spcBef>
                        <a:spcAft>
                          <a:spcPts val="0"/>
                        </a:spcAft>
                        <a:buNone/>
                      </a:pPr>
                      <a:r>
                        <a:rPr lang="en-US" sz="1600">
                          <a:solidFill>
                            <a:srgbClr val="FF0000"/>
                          </a:solidFill>
                        </a:rPr>
                        <a:t>CLABSI </a:t>
                      </a:r>
                      <a:endParaRPr/>
                    </a:p>
                  </a:txBody>
                  <a:tcPr marL="91450" marR="91450" marT="45650" marB="45650"/>
                </a:tc>
                <a:tc>
                  <a:txBody>
                    <a:bodyPr/>
                    <a:lstStyle/>
                    <a:p>
                      <a:pPr marL="0" marR="0" lvl="0" indent="0" algn="ctr" rtl="0">
                        <a:spcBef>
                          <a:spcPts val="0"/>
                        </a:spcBef>
                        <a:spcAft>
                          <a:spcPts val="0"/>
                        </a:spcAft>
                        <a:buNone/>
                      </a:pPr>
                      <a:r>
                        <a:rPr lang="en-US" sz="1600">
                          <a:solidFill>
                            <a:srgbClr val="FF0000"/>
                          </a:solidFill>
                        </a:rPr>
                        <a:t>Central line days</a:t>
                      </a:r>
                      <a:endParaRPr sz="1600">
                        <a:solidFill>
                          <a:srgbClr val="FF0000"/>
                        </a:solidFill>
                      </a:endParaRPr>
                    </a:p>
                  </a:txBody>
                  <a:tcPr marL="91450" marR="91450" marT="45650" marB="45650"/>
                </a:tc>
                <a:tc>
                  <a:txBody>
                    <a:bodyPr/>
                    <a:lstStyle/>
                    <a:p>
                      <a:pPr marL="0" marR="0" lvl="0" indent="0" algn="ctr" rtl="0">
                        <a:spcBef>
                          <a:spcPts val="0"/>
                        </a:spcBef>
                        <a:spcAft>
                          <a:spcPts val="0"/>
                        </a:spcAft>
                        <a:buNone/>
                      </a:pPr>
                      <a:r>
                        <a:rPr lang="en-US" sz="1600">
                          <a:solidFill>
                            <a:srgbClr val="FF0000"/>
                          </a:solidFill>
                        </a:rPr>
                        <a:t>Predicted CLABSI</a:t>
                      </a:r>
                      <a:endParaRPr/>
                    </a:p>
                  </a:txBody>
                  <a:tcPr marL="91450" marR="91450" marT="45650" marB="45650"/>
                </a:tc>
                <a:tc>
                  <a:txBody>
                    <a:bodyPr/>
                    <a:lstStyle/>
                    <a:p>
                      <a:pPr marL="0" marR="0" lvl="0" indent="0" algn="ctr" rtl="0">
                        <a:spcBef>
                          <a:spcPts val="0"/>
                        </a:spcBef>
                        <a:spcAft>
                          <a:spcPts val="0"/>
                        </a:spcAft>
                        <a:buNone/>
                      </a:pPr>
                      <a:r>
                        <a:rPr lang="en-US" sz="1600">
                          <a:solidFill>
                            <a:srgbClr val="FF0000"/>
                          </a:solidFill>
                        </a:rPr>
                        <a:t>SIR</a:t>
                      </a:r>
                      <a:endParaRPr/>
                    </a:p>
                  </a:txBody>
                  <a:tcPr marL="91450" marR="91450" marT="45650" marB="45650"/>
                </a:tc>
                <a:tc>
                  <a:txBody>
                    <a:bodyPr/>
                    <a:lstStyle/>
                    <a:p>
                      <a:pPr marL="0" marR="0" lvl="0" indent="0" algn="ctr" rtl="0">
                        <a:spcBef>
                          <a:spcPts val="0"/>
                        </a:spcBef>
                        <a:spcAft>
                          <a:spcPts val="0"/>
                        </a:spcAft>
                        <a:buNone/>
                      </a:pPr>
                      <a:r>
                        <a:rPr lang="en-US" sz="1600">
                          <a:solidFill>
                            <a:srgbClr val="FF0000"/>
                          </a:solidFill>
                        </a:rPr>
                        <a:t>SIR          p-value</a:t>
                      </a:r>
                      <a:endParaRPr/>
                    </a:p>
                  </a:txBody>
                  <a:tcPr marL="91450" marR="91450" marT="45650" marB="45650"/>
                </a:tc>
                <a:tc>
                  <a:txBody>
                    <a:bodyPr/>
                    <a:lstStyle/>
                    <a:p>
                      <a:pPr marL="0" marR="0" lvl="0" indent="0" algn="ctr" rtl="0">
                        <a:spcBef>
                          <a:spcPts val="0"/>
                        </a:spcBef>
                        <a:spcAft>
                          <a:spcPts val="0"/>
                        </a:spcAft>
                        <a:buNone/>
                      </a:pPr>
                      <a:r>
                        <a:rPr lang="en-US" sz="1600">
                          <a:solidFill>
                            <a:srgbClr val="FF0000"/>
                          </a:solidFill>
                        </a:rPr>
                        <a:t>SIR       95% CI</a:t>
                      </a:r>
                      <a:endParaRPr/>
                    </a:p>
                  </a:txBody>
                  <a:tcPr marL="91450" marR="91450" marT="45650" marB="45650"/>
                </a:tc>
                <a:extLst>
                  <a:ext uri="{0D108BD9-81ED-4DB2-BD59-A6C34878D82A}">
                    <a16:rowId xmlns:a16="http://schemas.microsoft.com/office/drawing/2014/main" val="10000"/>
                  </a:ext>
                </a:extLst>
              </a:tr>
              <a:tr h="370325">
                <a:tc>
                  <a:txBody>
                    <a:bodyPr/>
                    <a:lstStyle/>
                    <a:p>
                      <a:pPr marL="0" marR="0" lvl="0" indent="0" algn="ctr" rtl="0">
                        <a:spcBef>
                          <a:spcPts val="0"/>
                        </a:spcBef>
                        <a:spcAft>
                          <a:spcPts val="0"/>
                        </a:spcAft>
                        <a:buNone/>
                      </a:pPr>
                      <a:r>
                        <a:rPr lang="en-US" sz="1600"/>
                        <a:t>KAMC</a:t>
                      </a:r>
                      <a:endParaRPr/>
                    </a:p>
                  </a:txBody>
                  <a:tcPr marL="91450" marR="91450" marT="45650" marB="45650"/>
                </a:tc>
                <a:tc>
                  <a:txBody>
                    <a:bodyPr/>
                    <a:lstStyle/>
                    <a:p>
                      <a:pPr marL="0" marR="0" lvl="0" indent="0" algn="ctr" rtl="0">
                        <a:spcBef>
                          <a:spcPts val="0"/>
                        </a:spcBef>
                        <a:spcAft>
                          <a:spcPts val="0"/>
                        </a:spcAft>
                        <a:buNone/>
                      </a:pPr>
                      <a:r>
                        <a:rPr lang="en-US" sz="1600"/>
                        <a:t>8</a:t>
                      </a:r>
                      <a:endParaRPr/>
                    </a:p>
                  </a:txBody>
                  <a:tcPr marL="91450" marR="91450" marT="45650" marB="45650"/>
                </a:tc>
                <a:tc>
                  <a:txBody>
                    <a:bodyPr/>
                    <a:lstStyle/>
                    <a:p>
                      <a:pPr marL="0" marR="0" lvl="0" indent="0" algn="ctr" rtl="0">
                        <a:spcBef>
                          <a:spcPts val="0"/>
                        </a:spcBef>
                        <a:spcAft>
                          <a:spcPts val="0"/>
                        </a:spcAft>
                        <a:buNone/>
                      </a:pPr>
                      <a:r>
                        <a:rPr lang="en-US" sz="1600"/>
                        <a:t>1,976</a:t>
                      </a:r>
                      <a:endParaRPr/>
                    </a:p>
                  </a:txBody>
                  <a:tcPr marL="91450" marR="91450" marT="45650" marB="45650"/>
                </a:tc>
                <a:tc>
                  <a:txBody>
                    <a:bodyPr/>
                    <a:lstStyle/>
                    <a:p>
                      <a:pPr marL="0" marR="0" lvl="0" indent="0" algn="ctr" rtl="0">
                        <a:spcBef>
                          <a:spcPts val="0"/>
                        </a:spcBef>
                        <a:spcAft>
                          <a:spcPts val="0"/>
                        </a:spcAft>
                        <a:buNone/>
                      </a:pPr>
                      <a:r>
                        <a:rPr lang="en-US" sz="1600"/>
                        <a:t>4.15</a:t>
                      </a:r>
                      <a:endParaRPr/>
                    </a:p>
                  </a:txBody>
                  <a:tcPr marL="91450" marR="91450" marT="45650" marB="45650"/>
                </a:tc>
                <a:tc>
                  <a:txBody>
                    <a:bodyPr/>
                    <a:lstStyle/>
                    <a:p>
                      <a:pPr marL="0" marR="0" lvl="0" indent="0" algn="ctr" rtl="0">
                        <a:spcBef>
                          <a:spcPts val="0"/>
                        </a:spcBef>
                        <a:spcAft>
                          <a:spcPts val="0"/>
                        </a:spcAft>
                        <a:buNone/>
                      </a:pPr>
                      <a:r>
                        <a:rPr lang="en-US" sz="1600"/>
                        <a:t>1.93</a:t>
                      </a:r>
                      <a:endParaRPr/>
                    </a:p>
                  </a:txBody>
                  <a:tcPr marL="91450" marR="91450" marT="45650" marB="45650"/>
                </a:tc>
                <a:tc>
                  <a:txBody>
                    <a:bodyPr/>
                    <a:lstStyle/>
                    <a:p>
                      <a:pPr marL="0" marR="0" lvl="0" indent="0" algn="ctr" rtl="0">
                        <a:spcBef>
                          <a:spcPts val="0"/>
                        </a:spcBef>
                        <a:spcAft>
                          <a:spcPts val="0"/>
                        </a:spcAft>
                        <a:buNone/>
                      </a:pPr>
                      <a:r>
                        <a:rPr lang="en-US" sz="1600"/>
                        <a:t>0.06</a:t>
                      </a:r>
                      <a:endParaRPr/>
                    </a:p>
                  </a:txBody>
                  <a:tcPr marL="91450" marR="91450" marT="45650" marB="45650"/>
                </a:tc>
                <a:tc>
                  <a:txBody>
                    <a:bodyPr/>
                    <a:lstStyle/>
                    <a:p>
                      <a:pPr marL="0" marR="0" lvl="0" indent="0" algn="ctr" rtl="0">
                        <a:spcBef>
                          <a:spcPts val="0"/>
                        </a:spcBef>
                        <a:spcAft>
                          <a:spcPts val="0"/>
                        </a:spcAft>
                        <a:buNone/>
                      </a:pPr>
                      <a:r>
                        <a:rPr lang="en-US" sz="1600"/>
                        <a:t>0.83, 3.80</a:t>
                      </a:r>
                      <a:endParaRPr/>
                    </a:p>
                  </a:txBody>
                  <a:tcPr marL="91450" marR="91450" marT="45650" marB="45650"/>
                </a:tc>
                <a:extLst>
                  <a:ext uri="{0D108BD9-81ED-4DB2-BD59-A6C34878D82A}">
                    <a16:rowId xmlns:a16="http://schemas.microsoft.com/office/drawing/2014/main" val="10001"/>
                  </a:ext>
                </a:extLst>
              </a:tr>
            </a:tbl>
          </a:graphicData>
        </a:graphic>
      </p:graphicFrame>
      <p:sp>
        <p:nvSpPr>
          <p:cNvPr id="306" name="Google Shape;306;p34"/>
          <p:cNvSpPr txBox="1">
            <a:spLocks noGrp="1"/>
          </p:cNvSpPr>
          <p:nvPr>
            <p:ph type="title"/>
          </p:nvPr>
        </p:nvSpPr>
        <p:spPr>
          <a:xfrm>
            <a:off x="2133600" y="914400"/>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CLABSI SIR</a:t>
            </a:r>
            <a:r>
              <a:rPr lang="en-US" sz="2800">
                <a:solidFill>
                  <a:schemeClr val="accent2"/>
                </a:solidFill>
                <a:latin typeface="Tahoma"/>
                <a:ea typeface="Tahoma"/>
                <a:cs typeface="Tahoma"/>
                <a:sym typeface="Tahoma"/>
              </a:rPr>
              <a:t>-Interpretation</a:t>
            </a:r>
            <a:endParaRPr sz="3200">
              <a:solidFill>
                <a:schemeClr val="accent2"/>
              </a:solidFill>
              <a:latin typeface="Tahoma"/>
              <a:ea typeface="Tahoma"/>
              <a:cs typeface="Tahoma"/>
              <a:sym typeface="Tahoma"/>
            </a:endParaRPr>
          </a:p>
        </p:txBody>
      </p:sp>
      <p:sp>
        <p:nvSpPr>
          <p:cNvPr id="307" name="Google Shape;307;p34"/>
          <p:cNvSpPr txBox="1">
            <a:spLocks noGrp="1"/>
          </p:cNvSpPr>
          <p:nvPr>
            <p:ph type="body" idx="1"/>
          </p:nvPr>
        </p:nvSpPr>
        <p:spPr>
          <a:xfrm>
            <a:off x="685800" y="2789238"/>
            <a:ext cx="8077200" cy="3840162"/>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000"/>
              <a:buChar char="•"/>
            </a:pPr>
            <a:r>
              <a:rPr lang="en-US" sz="2000"/>
              <a:t>During 2009, there were </a:t>
            </a:r>
            <a:r>
              <a:rPr lang="en-US" sz="2000">
                <a:solidFill>
                  <a:srgbClr val="FF0000"/>
                </a:solidFill>
              </a:rPr>
              <a:t>8</a:t>
            </a:r>
            <a:r>
              <a:rPr lang="en-US" sz="2000"/>
              <a:t> </a:t>
            </a:r>
            <a:r>
              <a:rPr lang="en-US" sz="2000" b="1"/>
              <a:t>CLABSIs identified</a:t>
            </a:r>
            <a:r>
              <a:rPr lang="en-US" sz="2000"/>
              <a:t> and </a:t>
            </a:r>
            <a:r>
              <a:rPr lang="en-US" sz="2000">
                <a:solidFill>
                  <a:srgbClr val="FF0000"/>
                </a:solidFill>
              </a:rPr>
              <a:t>1,976</a:t>
            </a:r>
            <a:r>
              <a:rPr lang="en-US" sz="2000"/>
              <a:t> </a:t>
            </a:r>
            <a:r>
              <a:rPr lang="en-US" sz="2000" b="1"/>
              <a:t>central line days </a:t>
            </a:r>
            <a:r>
              <a:rPr lang="en-US" sz="2000"/>
              <a:t>observed in ICUs of KAMC. </a:t>
            </a:r>
            <a:endParaRPr/>
          </a:p>
          <a:p>
            <a:pPr marL="171450" lvl="0" indent="-171450" algn="l" rtl="0">
              <a:lnSpc>
                <a:spcPct val="90000"/>
              </a:lnSpc>
              <a:spcBef>
                <a:spcPts val="750"/>
              </a:spcBef>
              <a:spcAft>
                <a:spcPts val="0"/>
              </a:spcAft>
              <a:buClr>
                <a:schemeClr val="dk1"/>
              </a:buClr>
              <a:buSzPts val="2000"/>
              <a:buChar char="•"/>
            </a:pPr>
            <a:r>
              <a:rPr lang="en-US" sz="2000"/>
              <a:t>Based on the NHSN 2006-2008 baseline data and the composition of locations in KAMC, </a:t>
            </a:r>
            <a:r>
              <a:rPr lang="en-US" sz="2000">
                <a:solidFill>
                  <a:srgbClr val="FF0000"/>
                </a:solidFill>
              </a:rPr>
              <a:t>4.15</a:t>
            </a:r>
            <a:r>
              <a:rPr lang="en-US" sz="2000"/>
              <a:t> CLABSIs were </a:t>
            </a:r>
            <a:r>
              <a:rPr lang="en-US" sz="2000" b="1"/>
              <a:t>predicted</a:t>
            </a:r>
            <a:r>
              <a:rPr lang="en-US" sz="2000"/>
              <a:t>.</a:t>
            </a:r>
            <a:endParaRPr/>
          </a:p>
          <a:p>
            <a:pPr marL="171450" lvl="0" indent="-171450" algn="l" rtl="0">
              <a:lnSpc>
                <a:spcPct val="90000"/>
              </a:lnSpc>
              <a:spcBef>
                <a:spcPts val="750"/>
              </a:spcBef>
              <a:spcAft>
                <a:spcPts val="0"/>
              </a:spcAft>
              <a:buClr>
                <a:schemeClr val="dk1"/>
              </a:buClr>
              <a:buSzPts val="2000"/>
              <a:buChar char="•"/>
            </a:pPr>
            <a:r>
              <a:rPr lang="en-US" sz="2000"/>
              <a:t>This results in an </a:t>
            </a:r>
            <a:r>
              <a:rPr lang="en-US" sz="2000" b="1"/>
              <a:t>SIR</a:t>
            </a:r>
            <a:r>
              <a:rPr lang="en-US" sz="2000"/>
              <a:t> of </a:t>
            </a:r>
            <a:r>
              <a:rPr lang="en-US" sz="2000">
                <a:solidFill>
                  <a:srgbClr val="FF0000"/>
                </a:solidFill>
              </a:rPr>
              <a:t>1.93</a:t>
            </a:r>
            <a:r>
              <a:rPr lang="en-US" sz="2000"/>
              <a:t> (O/P= </a:t>
            </a:r>
            <a:r>
              <a:rPr lang="en-US" sz="2000">
                <a:solidFill>
                  <a:srgbClr val="FF0000"/>
                </a:solidFill>
              </a:rPr>
              <a:t>8/4.15</a:t>
            </a:r>
            <a:r>
              <a:rPr lang="en-US" sz="2000"/>
              <a:t>), signifying that during this time period, KAMC identified </a:t>
            </a:r>
            <a:r>
              <a:rPr lang="en-US" sz="2000" b="1"/>
              <a:t>93% more </a:t>
            </a:r>
            <a:r>
              <a:rPr lang="en-US" sz="2000"/>
              <a:t>CLABSIs </a:t>
            </a:r>
            <a:r>
              <a:rPr lang="en-US" sz="2000" b="1"/>
              <a:t>than predicted</a:t>
            </a:r>
            <a:r>
              <a:rPr lang="en-US" sz="2000"/>
              <a:t>.</a:t>
            </a:r>
            <a:endParaRPr/>
          </a:p>
          <a:p>
            <a:pPr marL="171450" lvl="0" indent="-171450" algn="l" rtl="0">
              <a:lnSpc>
                <a:spcPct val="90000"/>
              </a:lnSpc>
              <a:spcBef>
                <a:spcPts val="750"/>
              </a:spcBef>
              <a:spcAft>
                <a:spcPts val="0"/>
              </a:spcAft>
              <a:buClr>
                <a:schemeClr val="dk1"/>
              </a:buClr>
              <a:buSzPts val="2000"/>
              <a:buChar char="•"/>
            </a:pPr>
            <a:r>
              <a:rPr lang="en-US" sz="2000"/>
              <a:t>The </a:t>
            </a:r>
            <a:r>
              <a:rPr lang="en-US" sz="2000" b="1"/>
              <a:t>p-value</a:t>
            </a:r>
            <a:r>
              <a:rPr lang="en-US" sz="2000"/>
              <a:t> </a:t>
            </a:r>
            <a:r>
              <a:rPr lang="en-US" sz="2000">
                <a:solidFill>
                  <a:srgbClr val="FF0000"/>
                </a:solidFill>
              </a:rPr>
              <a:t>(0.06)</a:t>
            </a:r>
            <a:r>
              <a:rPr lang="en-US" sz="2000"/>
              <a:t> and </a:t>
            </a:r>
            <a:r>
              <a:rPr lang="en-US" sz="2000" b="1"/>
              <a:t>95% confidence interval  (CI) </a:t>
            </a:r>
            <a:r>
              <a:rPr lang="en-US" sz="2000"/>
              <a:t>(</a:t>
            </a:r>
            <a:r>
              <a:rPr lang="en-US" sz="2000">
                <a:solidFill>
                  <a:srgbClr val="FF0000"/>
                </a:solidFill>
              </a:rPr>
              <a:t>0.83, 3.80</a:t>
            </a:r>
            <a:r>
              <a:rPr lang="en-US" sz="2000"/>
              <a:t>) indicate that the number of observed CLABSIs is </a:t>
            </a:r>
            <a:r>
              <a:rPr lang="en-US" sz="2000" b="1"/>
              <a:t>not statistically significantly higher </a:t>
            </a:r>
            <a:r>
              <a:rPr lang="en-US" sz="2000"/>
              <a:t>than the number of predicted CLABSIs.  (Reminder: If the p-value is less than 0.05 and the 95% CI does not cross 1, the SIR is statistically significantly different than 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11"/>
        <p:cNvGrpSpPr/>
        <p:nvPr/>
      </p:nvGrpSpPr>
      <p:grpSpPr>
        <a:xfrm>
          <a:off x="0" y="0"/>
          <a:ext cx="0" cy="0"/>
          <a:chOff x="0" y="0"/>
          <a:chExt cx="0" cy="0"/>
        </a:xfrm>
      </p:grpSpPr>
      <p:pic>
        <p:nvPicPr>
          <p:cNvPr id="312" name="Google Shape;312;p35"/>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313" name="Google Shape;313;p35"/>
          <p:cNvSpPr txBox="1">
            <a:spLocks noGrp="1"/>
          </p:cNvSpPr>
          <p:nvPr>
            <p:ph type="ctrTitle"/>
          </p:nvPr>
        </p:nvSpPr>
        <p:spPr>
          <a:xfrm>
            <a:off x="1524000" y="1143000"/>
            <a:ext cx="6629400" cy="22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2"/>
              </a:buClr>
              <a:buSzPts val="3600"/>
              <a:buFont typeface="Tahoma"/>
              <a:buNone/>
            </a:pPr>
            <a:r>
              <a:rPr lang="en-US" sz="3600" b="1">
                <a:solidFill>
                  <a:schemeClr val="accent2"/>
                </a:solidFill>
                <a:latin typeface="Tahoma"/>
                <a:ea typeface="Tahoma"/>
                <a:cs typeface="Tahoma"/>
                <a:sym typeface="Tahoma"/>
              </a:rPr>
              <a:t>SSI SIR</a:t>
            </a:r>
            <a:endParaRPr/>
          </a:p>
        </p:txBody>
      </p:sp>
      <p:sp>
        <p:nvSpPr>
          <p:cNvPr id="314" name="Google Shape;31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23</a:t>
            </a:fld>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pic>
        <p:nvPicPr>
          <p:cNvPr id="320" name="Google Shape;320;p36"/>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321" name="Google Shape;321;p36"/>
          <p:cNvSpPr txBox="1"/>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Noto Sans Symbols"/>
              <a:buNone/>
            </a:pPr>
            <a:fld id="{00000000-1234-1234-1234-123412341234}" type="slidenum">
              <a:rPr lang="en-US" sz="1000" b="0" i="1" u="none" strike="noStrike" cap="none">
                <a:solidFill>
                  <a:schemeClr val="dk1"/>
                </a:solidFill>
                <a:latin typeface="Arial"/>
                <a:ea typeface="Arial"/>
                <a:cs typeface="Arial"/>
                <a:sym typeface="Arial"/>
              </a:rPr>
              <a:t>24</a:t>
            </a:fld>
            <a:endParaRPr sz="1000" b="0" i="1" u="none" strike="noStrike" cap="none">
              <a:solidFill>
                <a:schemeClr val="dk1"/>
              </a:solidFill>
              <a:latin typeface="Arial"/>
              <a:ea typeface="Arial"/>
              <a:cs typeface="Arial"/>
              <a:sym typeface="Arial"/>
            </a:endParaRPr>
          </a:p>
        </p:txBody>
      </p:sp>
      <p:sp>
        <p:nvSpPr>
          <p:cNvPr id="322" name="Google Shape;322;p36"/>
          <p:cNvSpPr txBox="1">
            <a:spLocks noGrp="1"/>
          </p:cNvSpPr>
          <p:nvPr>
            <p:ph type="title" idx="4294967295"/>
          </p:nvPr>
        </p:nvSpPr>
        <p:spPr>
          <a:xfrm>
            <a:off x="1066800" y="129540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Indirect Standardization </a:t>
            </a:r>
            <a:r>
              <a:rPr lang="en-US" sz="3200">
                <a:solidFill>
                  <a:schemeClr val="accent2"/>
                </a:solidFill>
                <a:latin typeface="Tahoma"/>
                <a:ea typeface="Tahoma"/>
                <a:cs typeface="Tahoma"/>
                <a:sym typeface="Tahoma"/>
              </a:rPr>
              <a:t>(SSI-CABG)</a:t>
            </a:r>
            <a:r>
              <a:rPr lang="en-US" sz="3200" b="1">
                <a:solidFill>
                  <a:schemeClr val="accent2"/>
                </a:solidFill>
                <a:latin typeface="Tahoma"/>
                <a:ea typeface="Tahoma"/>
                <a:cs typeface="Tahoma"/>
                <a:sym typeface="Tahoma"/>
              </a:rPr>
              <a:t> </a:t>
            </a:r>
            <a:endParaRPr sz="3200">
              <a:solidFill>
                <a:schemeClr val="accent2"/>
              </a:solidFill>
              <a:latin typeface="Tahoma"/>
              <a:ea typeface="Tahoma"/>
              <a:cs typeface="Tahoma"/>
              <a:sym typeface="Tahoma"/>
            </a:endParaRPr>
          </a:p>
        </p:txBody>
      </p:sp>
      <p:graphicFrame>
        <p:nvGraphicFramePr>
          <p:cNvPr id="323" name="Google Shape;323;p36"/>
          <p:cNvGraphicFramePr/>
          <p:nvPr/>
        </p:nvGraphicFramePr>
        <p:xfrm>
          <a:off x="1171165" y="2661210"/>
          <a:ext cx="6843700" cy="2328875"/>
        </p:xfrm>
        <a:graphic>
          <a:graphicData uri="http://schemas.openxmlformats.org/drawingml/2006/table">
            <a:tbl>
              <a:tblPr>
                <a:noFill/>
                <a:tableStyleId>{3B9A7C92-30D7-4AEA-8173-949369E27DDE}</a:tableStyleId>
              </a:tblPr>
              <a:tblGrid>
                <a:gridCol w="11287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01075">
                <a:tc gridSpan="3">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KAMC JEDDAH</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KAMC RIYADH</a:t>
                      </a:r>
                      <a:endParaRPr/>
                    </a:p>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chemeClr val="dk1"/>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63775">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 surgeries</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SSI</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Rate</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 surgeries</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SSI</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Rate</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r h="664025">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1154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30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2.6%</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1154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30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2.6%</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28"/>
        <p:cNvGrpSpPr/>
        <p:nvPr/>
      </p:nvGrpSpPr>
      <p:grpSpPr>
        <a:xfrm>
          <a:off x="0" y="0"/>
          <a:ext cx="0" cy="0"/>
          <a:chOff x="0" y="0"/>
          <a:chExt cx="0" cy="0"/>
        </a:xfrm>
      </p:grpSpPr>
      <p:pic>
        <p:nvPicPr>
          <p:cNvPr id="329" name="Google Shape;329;p37"/>
          <p:cNvPicPr preferRelativeResize="0"/>
          <p:nvPr/>
        </p:nvPicPr>
        <p:blipFill rotWithShape="1">
          <a:blip r:embed="rId3">
            <a:alphaModFix/>
          </a:blip>
          <a:srcRect/>
          <a:stretch/>
        </p:blipFill>
        <p:spPr>
          <a:xfrm>
            <a:off x="69056" y="45739"/>
            <a:ext cx="9143999" cy="6812261"/>
          </a:xfrm>
          <a:prstGeom prst="rect">
            <a:avLst/>
          </a:prstGeom>
          <a:noFill/>
          <a:ln>
            <a:noFill/>
          </a:ln>
        </p:spPr>
      </p:pic>
      <p:sp>
        <p:nvSpPr>
          <p:cNvPr id="330" name="Google Shape;330;p37"/>
          <p:cNvSpPr txBox="1"/>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Noto Sans Symbols"/>
              <a:buNone/>
            </a:pPr>
            <a:fld id="{00000000-1234-1234-1234-123412341234}" type="slidenum">
              <a:rPr lang="en-US" sz="1000" b="0" i="1" u="none" strike="noStrike" cap="none">
                <a:solidFill>
                  <a:schemeClr val="dk1"/>
                </a:solidFill>
                <a:latin typeface="Arial"/>
                <a:ea typeface="Arial"/>
                <a:cs typeface="Arial"/>
                <a:sym typeface="Arial"/>
              </a:rPr>
              <a:t>25</a:t>
            </a:fld>
            <a:endParaRPr sz="1000" b="0" i="1" u="none" strike="noStrike" cap="none">
              <a:solidFill>
                <a:schemeClr val="dk1"/>
              </a:solidFill>
              <a:latin typeface="Arial"/>
              <a:ea typeface="Arial"/>
              <a:cs typeface="Arial"/>
              <a:sym typeface="Arial"/>
            </a:endParaRPr>
          </a:p>
        </p:txBody>
      </p:sp>
      <p:sp>
        <p:nvSpPr>
          <p:cNvPr id="331" name="Google Shape;331;p37"/>
          <p:cNvSpPr txBox="1">
            <a:spLocks noGrp="1"/>
          </p:cNvSpPr>
          <p:nvPr>
            <p:ph type="title" idx="4294967295"/>
          </p:nvPr>
        </p:nvSpPr>
        <p:spPr>
          <a:xfrm>
            <a:off x="1081088" y="83820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Indirect Standardization </a:t>
            </a:r>
            <a:r>
              <a:rPr lang="en-US" sz="3200">
                <a:solidFill>
                  <a:schemeClr val="accent2"/>
                </a:solidFill>
                <a:latin typeface="Tahoma"/>
                <a:ea typeface="Tahoma"/>
                <a:cs typeface="Tahoma"/>
                <a:sym typeface="Tahoma"/>
              </a:rPr>
              <a:t>(SSI-CABG)</a:t>
            </a:r>
            <a:r>
              <a:rPr lang="en-US" sz="3200" b="1">
                <a:solidFill>
                  <a:schemeClr val="accent2"/>
                </a:solidFill>
                <a:latin typeface="Tahoma"/>
                <a:ea typeface="Tahoma"/>
                <a:cs typeface="Tahoma"/>
                <a:sym typeface="Tahoma"/>
              </a:rPr>
              <a:t> </a:t>
            </a:r>
            <a:endParaRPr sz="3200">
              <a:solidFill>
                <a:schemeClr val="accent2"/>
              </a:solidFill>
              <a:latin typeface="Tahoma"/>
              <a:ea typeface="Tahoma"/>
              <a:cs typeface="Tahoma"/>
              <a:sym typeface="Tahoma"/>
            </a:endParaRPr>
          </a:p>
        </p:txBody>
      </p:sp>
      <p:graphicFrame>
        <p:nvGraphicFramePr>
          <p:cNvPr id="332" name="Google Shape;332;p37"/>
          <p:cNvGraphicFramePr/>
          <p:nvPr/>
        </p:nvGraphicFramePr>
        <p:xfrm>
          <a:off x="1219200" y="1752600"/>
          <a:ext cx="6843700" cy="2328875"/>
        </p:xfrm>
        <a:graphic>
          <a:graphicData uri="http://schemas.openxmlformats.org/drawingml/2006/table">
            <a:tbl>
              <a:tblPr>
                <a:noFill/>
                <a:tableStyleId>{3B9A7C92-30D7-4AEA-8173-949369E27DDE}</a:tableStyleId>
              </a:tblPr>
              <a:tblGrid>
                <a:gridCol w="11287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01075">
                <a:tc gridSpan="3">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KAMC JEDDAH</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KAMC RIYADH</a:t>
                      </a:r>
                      <a:endParaRPr/>
                    </a:p>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chemeClr val="dk1"/>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63775">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 surgeries</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SSI</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Rate</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 surgeries</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SSI</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Rate</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r h="664025">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1154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30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2.6%</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1154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30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2.6%</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extLst>
                  <a:ext uri="{0D108BD9-81ED-4DB2-BD59-A6C34878D82A}">
                    <a16:rowId xmlns:a16="http://schemas.microsoft.com/office/drawing/2014/main" val="10002"/>
                  </a:ext>
                </a:extLst>
              </a:tr>
            </a:tbl>
          </a:graphicData>
        </a:graphic>
      </p:graphicFrame>
      <p:graphicFrame>
        <p:nvGraphicFramePr>
          <p:cNvPr id="333" name="Google Shape;333;p37"/>
          <p:cNvGraphicFramePr/>
          <p:nvPr/>
        </p:nvGraphicFramePr>
        <p:xfrm>
          <a:off x="1524000" y="4267200"/>
          <a:ext cx="6324600" cy="2438460"/>
        </p:xfrm>
        <a:graphic>
          <a:graphicData uri="http://schemas.openxmlformats.org/drawingml/2006/table">
            <a:tbl>
              <a:tblPr>
                <a:noFill/>
                <a:tableStyleId>{3B9A7C92-30D7-4AEA-8173-949369E27DDE}</a:tableStyleId>
              </a:tblPr>
              <a:tblGrid>
                <a:gridCol w="3142400">
                  <a:extLst>
                    <a:ext uri="{9D8B030D-6E8A-4147-A177-3AD203B41FA5}">
                      <a16:colId xmlns:a16="http://schemas.microsoft.com/office/drawing/2014/main" val="20000"/>
                    </a:ext>
                  </a:extLst>
                </a:gridCol>
                <a:gridCol w="3182200">
                  <a:extLst>
                    <a:ext uri="{9D8B030D-6E8A-4147-A177-3AD203B41FA5}">
                      <a16:colId xmlns:a16="http://schemas.microsoft.com/office/drawing/2014/main" val="20001"/>
                    </a:ext>
                  </a:extLst>
                </a:gridCol>
              </a:tblGrid>
              <a:tr h="441275">
                <a:tc gridSpan="2">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NHSN Published Rates for CABG</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6E4BC"/>
                    </a:solidFill>
                  </a:tcPr>
                </a:tc>
                <a:tc hMerge="1">
                  <a:txBody>
                    <a:bodyPr/>
                    <a:lstStyle/>
                    <a:p>
                      <a:endParaRPr lang="en-US"/>
                    </a:p>
                  </a:txBody>
                  <a:tcPr/>
                </a:tc>
                <a:extLst>
                  <a:ext uri="{0D108BD9-81ED-4DB2-BD59-A6C34878D82A}">
                    <a16:rowId xmlns:a16="http://schemas.microsoft.com/office/drawing/2014/main" val="10000"/>
                  </a:ext>
                </a:extLst>
              </a:tr>
              <a:tr h="342325">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FF0000"/>
                          </a:solidFill>
                          <a:latin typeface="Arial"/>
                          <a:ea typeface="Arial"/>
                          <a:cs typeface="Arial"/>
                          <a:sym typeface="Arial"/>
                        </a:rPr>
                        <a:t>Risk index category</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6E4B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FF0000"/>
                          </a:solidFill>
                          <a:latin typeface="Arial"/>
                          <a:ea typeface="Arial"/>
                          <a:cs typeface="Arial"/>
                          <a:sym typeface="Arial"/>
                        </a:rPr>
                        <a:t>Pooled mean</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6E4BC"/>
                    </a:solidFill>
                  </a:tcPr>
                </a:tc>
                <a:extLst>
                  <a:ext uri="{0D108BD9-81ED-4DB2-BD59-A6C34878D82A}">
                    <a16:rowId xmlns:a16="http://schemas.microsoft.com/office/drawing/2014/main" val="10001"/>
                  </a:ext>
                </a:extLst>
              </a:tr>
              <a:tr h="342325">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6E4B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0.35</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6E4BC"/>
                    </a:solidFill>
                  </a:tcPr>
                </a:tc>
                <a:extLst>
                  <a:ext uri="{0D108BD9-81ED-4DB2-BD59-A6C34878D82A}">
                    <a16:rowId xmlns:a16="http://schemas.microsoft.com/office/drawing/2014/main" val="10002"/>
                  </a:ext>
                </a:extLst>
              </a:tr>
              <a:tr h="342325">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1</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6E4B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2.55</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6E4BC"/>
                    </a:solidFill>
                  </a:tcPr>
                </a:tc>
                <a:extLst>
                  <a:ext uri="{0D108BD9-81ED-4DB2-BD59-A6C34878D82A}">
                    <a16:rowId xmlns:a16="http://schemas.microsoft.com/office/drawing/2014/main" val="10003"/>
                  </a:ext>
                </a:extLst>
              </a:tr>
              <a:tr h="342325">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2</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6E4B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4.28</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6E4BC"/>
                    </a:solidFill>
                  </a:tcPr>
                </a:tc>
                <a:extLst>
                  <a:ext uri="{0D108BD9-81ED-4DB2-BD59-A6C34878D82A}">
                    <a16:rowId xmlns:a16="http://schemas.microsoft.com/office/drawing/2014/main" val="10004"/>
                  </a:ext>
                </a:extLst>
              </a:tr>
              <a:tr h="342325">
                <a:tc>
                  <a:txBody>
                    <a:bodyPr/>
                    <a:lstStyle/>
                    <a:p>
                      <a:pPr marL="0" marR="0" lvl="0" indent="0" algn="ctr" rtl="0">
                        <a:lnSpc>
                          <a:spcPct val="100000"/>
                        </a:lnSpc>
                        <a:spcBef>
                          <a:spcPts val="0"/>
                        </a:spcBef>
                        <a:spcAft>
                          <a:spcPts val="0"/>
                        </a:spcAft>
                        <a:buClr>
                          <a:schemeClr val="folHlink"/>
                        </a:buClr>
                        <a:buSzPts val="1620"/>
                        <a:buFont typeface="Noto Sans Symbols"/>
                        <a:buNone/>
                      </a:pPr>
                      <a:r>
                        <a:rPr lang="en-US" sz="1800" b="1" i="0" u="none" strike="noStrike" cap="none">
                          <a:solidFill>
                            <a:srgbClr val="000099"/>
                          </a:solidFill>
                          <a:latin typeface="Arial"/>
                          <a:ea typeface="Arial"/>
                          <a:cs typeface="Arial"/>
                          <a:sym typeface="Arial"/>
                        </a:rPr>
                        <a:t>Total</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6E4B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2.94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6E4BC"/>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37"/>
        <p:cNvGrpSpPr/>
        <p:nvPr/>
      </p:nvGrpSpPr>
      <p:grpSpPr>
        <a:xfrm>
          <a:off x="0" y="0"/>
          <a:ext cx="0" cy="0"/>
          <a:chOff x="0" y="0"/>
          <a:chExt cx="0" cy="0"/>
        </a:xfrm>
      </p:grpSpPr>
      <p:pic>
        <p:nvPicPr>
          <p:cNvPr id="338" name="Google Shape;338;p38"/>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339" name="Google Shape;339;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26</a:t>
            </a:fld>
            <a:endParaRPr sz="1000" b="0" i="0" u="none" strike="noStrike" cap="none">
              <a:solidFill>
                <a:srgbClr val="000000"/>
              </a:solidFill>
              <a:latin typeface="Arial"/>
              <a:ea typeface="Arial"/>
              <a:cs typeface="Arial"/>
              <a:sym typeface="Arial"/>
            </a:endParaRPr>
          </a:p>
        </p:txBody>
      </p:sp>
      <p:sp>
        <p:nvSpPr>
          <p:cNvPr id="340" name="Google Shape;340;p38"/>
          <p:cNvSpPr txBox="1"/>
          <p:nvPr/>
        </p:nvSpPr>
        <p:spPr>
          <a:xfrm>
            <a:off x="9906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2"/>
              </a:buClr>
              <a:buSzPts val="3200"/>
              <a:buFont typeface="Noto Sans Symbols"/>
              <a:buNone/>
            </a:pPr>
            <a:r>
              <a:rPr lang="en-US" sz="3200" b="1" i="0" u="none" strike="noStrike" cap="none">
                <a:solidFill>
                  <a:schemeClr val="accent2"/>
                </a:solidFill>
                <a:latin typeface="Tahoma"/>
                <a:ea typeface="Tahoma"/>
                <a:cs typeface="Tahoma"/>
                <a:sym typeface="Tahoma"/>
              </a:rPr>
              <a:t>Indirect Standardization </a:t>
            </a:r>
            <a:r>
              <a:rPr lang="en-US" sz="3200" b="0" i="0" u="none" strike="noStrike" cap="none">
                <a:solidFill>
                  <a:schemeClr val="accent2"/>
                </a:solidFill>
                <a:latin typeface="Tahoma"/>
                <a:ea typeface="Tahoma"/>
                <a:cs typeface="Tahoma"/>
                <a:sym typeface="Tahoma"/>
              </a:rPr>
              <a:t>(SSI-CABG)</a:t>
            </a:r>
            <a:r>
              <a:rPr lang="en-US" sz="3200" b="1" i="0" u="none" strike="noStrike" cap="none">
                <a:solidFill>
                  <a:schemeClr val="accent2"/>
                </a:solidFill>
                <a:latin typeface="Tahoma"/>
                <a:ea typeface="Tahoma"/>
                <a:cs typeface="Tahoma"/>
                <a:sym typeface="Tahoma"/>
              </a:rPr>
              <a:t> </a:t>
            </a:r>
            <a:endParaRPr sz="3200" b="0" i="0" u="none" strike="noStrike" cap="none">
              <a:solidFill>
                <a:schemeClr val="accent2"/>
              </a:solidFill>
              <a:latin typeface="Tahoma"/>
              <a:ea typeface="Tahoma"/>
              <a:cs typeface="Tahoma"/>
              <a:sym typeface="Tahoma"/>
            </a:endParaRPr>
          </a:p>
        </p:txBody>
      </p:sp>
      <p:pic>
        <p:nvPicPr>
          <p:cNvPr id="341" name="Google Shape;341;p38"/>
          <p:cNvPicPr preferRelativeResize="0"/>
          <p:nvPr/>
        </p:nvPicPr>
        <p:blipFill rotWithShape="1">
          <a:blip r:embed="rId4">
            <a:alphaModFix/>
          </a:blip>
          <a:srcRect/>
          <a:stretch/>
        </p:blipFill>
        <p:spPr>
          <a:xfrm>
            <a:off x="685800" y="1600200"/>
            <a:ext cx="3886200" cy="4413250"/>
          </a:xfrm>
          <a:prstGeom prst="rect">
            <a:avLst/>
          </a:prstGeom>
          <a:noFill/>
          <a:ln>
            <a:noFill/>
          </a:ln>
        </p:spPr>
      </p:pic>
      <p:sp>
        <p:nvSpPr>
          <p:cNvPr id="342" name="Google Shape;342;p38"/>
          <p:cNvSpPr txBox="1"/>
          <p:nvPr/>
        </p:nvSpPr>
        <p:spPr>
          <a:xfrm>
            <a:off x="1447800" y="1633723"/>
            <a:ext cx="2895600" cy="461665"/>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C00000"/>
                </a:solidFill>
                <a:latin typeface="Arial"/>
                <a:ea typeface="Arial"/>
                <a:cs typeface="Arial"/>
                <a:sym typeface="Arial"/>
              </a:rPr>
              <a:t>Crude infection rate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pic>
        <p:nvPicPr>
          <p:cNvPr id="348" name="Google Shape;348;p39"/>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349" name="Google Shape;349;p39"/>
          <p:cNvSpPr txBox="1"/>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Noto Sans Symbols"/>
              <a:buNone/>
            </a:pPr>
            <a:fld id="{00000000-1234-1234-1234-123412341234}" type="slidenum">
              <a:rPr lang="en-US" sz="1000">
                <a:solidFill>
                  <a:schemeClr val="dk1"/>
                </a:solidFill>
                <a:latin typeface="Arial"/>
                <a:ea typeface="Arial"/>
                <a:cs typeface="Arial"/>
                <a:sym typeface="Arial"/>
              </a:rPr>
              <a:t>27</a:t>
            </a:fld>
            <a:endParaRPr sz="1000">
              <a:solidFill>
                <a:schemeClr val="dk1"/>
              </a:solidFill>
              <a:latin typeface="Arial"/>
              <a:ea typeface="Arial"/>
              <a:cs typeface="Arial"/>
              <a:sym typeface="Arial"/>
            </a:endParaRPr>
          </a:p>
        </p:txBody>
      </p:sp>
      <p:sp>
        <p:nvSpPr>
          <p:cNvPr id="350" name="Google Shape;350;p39"/>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Indirect Standardization </a:t>
            </a:r>
            <a:r>
              <a:rPr lang="en-US" sz="3200">
                <a:solidFill>
                  <a:schemeClr val="accent2"/>
                </a:solidFill>
                <a:latin typeface="Tahoma"/>
                <a:ea typeface="Tahoma"/>
                <a:cs typeface="Tahoma"/>
                <a:sym typeface="Tahoma"/>
              </a:rPr>
              <a:t>(SSI-CABG)</a:t>
            </a:r>
            <a:r>
              <a:rPr lang="en-US" sz="3200" b="1">
                <a:solidFill>
                  <a:schemeClr val="accent2"/>
                </a:solidFill>
                <a:latin typeface="Tahoma"/>
                <a:ea typeface="Tahoma"/>
                <a:cs typeface="Tahoma"/>
                <a:sym typeface="Tahoma"/>
              </a:rPr>
              <a:t> </a:t>
            </a:r>
            <a:endParaRPr sz="3200">
              <a:solidFill>
                <a:schemeClr val="accent2"/>
              </a:solidFill>
              <a:latin typeface="Tahoma"/>
              <a:ea typeface="Tahoma"/>
              <a:cs typeface="Tahoma"/>
              <a:sym typeface="Tahoma"/>
            </a:endParaRPr>
          </a:p>
        </p:txBody>
      </p:sp>
      <p:graphicFrame>
        <p:nvGraphicFramePr>
          <p:cNvPr id="351" name="Google Shape;351;p39"/>
          <p:cNvGraphicFramePr/>
          <p:nvPr/>
        </p:nvGraphicFramePr>
        <p:xfrm>
          <a:off x="381000" y="1600200"/>
          <a:ext cx="8458200" cy="4737160"/>
        </p:xfrm>
        <a:graphic>
          <a:graphicData uri="http://schemas.openxmlformats.org/drawingml/2006/table">
            <a:tbl>
              <a:tblPr>
                <a:noFill/>
                <a:tableStyleId>{3B9A7C92-30D7-4AEA-8173-949369E27DDE}</a:tableStyleId>
              </a:tblPr>
              <a:tblGrid>
                <a:gridCol w="762000">
                  <a:extLst>
                    <a:ext uri="{9D8B030D-6E8A-4147-A177-3AD203B41FA5}">
                      <a16:colId xmlns:a16="http://schemas.microsoft.com/office/drawing/2014/main" val="20000"/>
                    </a:ext>
                  </a:extLst>
                </a:gridCol>
                <a:gridCol w="852500">
                  <a:extLst>
                    <a:ext uri="{9D8B030D-6E8A-4147-A177-3AD203B41FA5}">
                      <a16:colId xmlns:a16="http://schemas.microsoft.com/office/drawing/2014/main" val="20001"/>
                    </a:ext>
                  </a:extLst>
                </a:gridCol>
                <a:gridCol w="11287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728675">
                <a:tc rowSpan="2">
                  <a:txBody>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Risk index</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rowSpan="2">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CABGNHSN rate</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gridSpan="3">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KAMC JEDDAH</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KAMC RIYADH</a:t>
                      </a:r>
                      <a:endParaRPr/>
                    </a:p>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chemeClr val="dk1"/>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68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 surgeries</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(n1)</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Observed</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SSI</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Expected SSI</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(RXn1)</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 surgeries</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(n2)</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Observed</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SSI</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Expected SSI</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(RXn2)</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r h="735025">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0.35</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3</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chemeClr val="dk1"/>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chemeClr val="dk1"/>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500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chemeClr val="dk1"/>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chemeClr val="dk1"/>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extLst>
                  <a:ext uri="{0D108BD9-81ED-4DB2-BD59-A6C34878D82A}">
                    <a16:rowId xmlns:a16="http://schemas.microsoft.com/office/drawing/2014/main" val="10002"/>
                  </a:ext>
                </a:extLst>
              </a:tr>
              <a:tr h="735025">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1</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2.55</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950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500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extLst>
                  <a:ext uri="{0D108BD9-81ED-4DB2-BD59-A6C34878D82A}">
                    <a16:rowId xmlns:a16="http://schemas.microsoft.com/office/drawing/2014/main" val="10003"/>
                  </a:ext>
                </a:extLst>
              </a:tr>
              <a:tr h="736600">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2</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4.28</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201</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154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extLst>
                  <a:ext uri="{0D108BD9-81ED-4DB2-BD59-A6C34878D82A}">
                    <a16:rowId xmlns:a16="http://schemas.microsoft.com/office/drawing/2014/main" val="10004"/>
                  </a:ext>
                </a:extLst>
              </a:tr>
              <a:tr h="735025">
                <a:tc>
                  <a:txBody>
                    <a:bodyPr/>
                    <a:lstStyle/>
                    <a:p>
                      <a:pPr marL="0" marR="0" lvl="0" indent="0" algn="ctr" rtl="0">
                        <a:lnSpc>
                          <a:spcPct val="100000"/>
                        </a:lnSpc>
                        <a:spcBef>
                          <a:spcPts val="0"/>
                        </a:spcBef>
                        <a:spcAft>
                          <a:spcPts val="0"/>
                        </a:spcAft>
                        <a:buClr>
                          <a:schemeClr val="folHlink"/>
                        </a:buClr>
                        <a:buSzPts val="1620"/>
                        <a:buFont typeface="Noto Sans Symbols"/>
                        <a:buNone/>
                      </a:pPr>
                      <a:r>
                        <a:rPr lang="en-US" sz="1800" b="1" i="0" u="none" strike="noStrike" cap="none">
                          <a:solidFill>
                            <a:srgbClr val="000099"/>
                          </a:solidFill>
                          <a:latin typeface="Arial"/>
                          <a:ea typeface="Arial"/>
                          <a:cs typeface="Arial"/>
                          <a:sym typeface="Arial"/>
                        </a:rPr>
                        <a:t>Total</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2.94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1154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lt2"/>
                        </a:buClr>
                        <a:buSzPts val="2000"/>
                        <a:buFont typeface="Arial"/>
                        <a:buNone/>
                      </a:pPr>
                      <a:r>
                        <a:rPr lang="en-US" sz="2000" b="1" i="0" u="none" strike="noStrike" cap="none">
                          <a:solidFill>
                            <a:schemeClr val="lt2"/>
                          </a:solidFill>
                          <a:latin typeface="Arial"/>
                          <a:ea typeface="Arial"/>
                          <a:cs typeface="Arial"/>
                          <a:sym typeface="Arial"/>
                        </a:rPr>
                        <a:t>30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1154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lt2"/>
                        </a:buClr>
                        <a:buSzPts val="2000"/>
                        <a:buFont typeface="Arial"/>
                        <a:buNone/>
                      </a:pPr>
                      <a:r>
                        <a:rPr lang="en-US" sz="2000" b="1" i="0" u="none" strike="noStrike" cap="none">
                          <a:solidFill>
                            <a:schemeClr val="lt2"/>
                          </a:solidFill>
                          <a:latin typeface="Arial"/>
                          <a:ea typeface="Arial"/>
                          <a:cs typeface="Arial"/>
                          <a:sym typeface="Arial"/>
                        </a:rPr>
                        <a:t>30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56"/>
        <p:cNvGrpSpPr/>
        <p:nvPr/>
      </p:nvGrpSpPr>
      <p:grpSpPr>
        <a:xfrm>
          <a:off x="0" y="0"/>
          <a:ext cx="0" cy="0"/>
          <a:chOff x="0" y="0"/>
          <a:chExt cx="0" cy="0"/>
        </a:xfrm>
      </p:grpSpPr>
      <p:pic>
        <p:nvPicPr>
          <p:cNvPr id="357" name="Google Shape;357;p40"/>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358" name="Google Shape;358;p40"/>
          <p:cNvSpPr txBox="1"/>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Noto Sans Symbols"/>
              <a:buNone/>
            </a:pPr>
            <a:fld id="{00000000-1234-1234-1234-123412341234}" type="slidenum">
              <a:rPr lang="en-US" sz="1000">
                <a:solidFill>
                  <a:schemeClr val="dk1"/>
                </a:solidFill>
                <a:latin typeface="Arial"/>
                <a:ea typeface="Arial"/>
                <a:cs typeface="Arial"/>
                <a:sym typeface="Arial"/>
              </a:rPr>
              <a:t>28</a:t>
            </a:fld>
            <a:endParaRPr sz="1000">
              <a:solidFill>
                <a:schemeClr val="dk1"/>
              </a:solidFill>
              <a:latin typeface="Arial"/>
              <a:ea typeface="Arial"/>
              <a:cs typeface="Arial"/>
              <a:sym typeface="Arial"/>
            </a:endParaRPr>
          </a:p>
        </p:txBody>
      </p:sp>
      <p:sp>
        <p:nvSpPr>
          <p:cNvPr id="359" name="Google Shape;359;p40"/>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Indirect Standardization </a:t>
            </a:r>
            <a:r>
              <a:rPr lang="en-US" sz="3200">
                <a:solidFill>
                  <a:schemeClr val="accent2"/>
                </a:solidFill>
                <a:latin typeface="Tahoma"/>
                <a:ea typeface="Tahoma"/>
                <a:cs typeface="Tahoma"/>
                <a:sym typeface="Tahoma"/>
              </a:rPr>
              <a:t>(SSI-CABG)</a:t>
            </a:r>
            <a:r>
              <a:rPr lang="en-US" sz="3200" b="1">
                <a:solidFill>
                  <a:schemeClr val="accent2"/>
                </a:solidFill>
                <a:latin typeface="Tahoma"/>
                <a:ea typeface="Tahoma"/>
                <a:cs typeface="Tahoma"/>
                <a:sym typeface="Tahoma"/>
              </a:rPr>
              <a:t> </a:t>
            </a:r>
            <a:endParaRPr/>
          </a:p>
        </p:txBody>
      </p:sp>
      <p:graphicFrame>
        <p:nvGraphicFramePr>
          <p:cNvPr id="360" name="Google Shape;360;p40"/>
          <p:cNvGraphicFramePr/>
          <p:nvPr/>
        </p:nvGraphicFramePr>
        <p:xfrm>
          <a:off x="381000" y="1600200"/>
          <a:ext cx="8458200" cy="4737160"/>
        </p:xfrm>
        <a:graphic>
          <a:graphicData uri="http://schemas.openxmlformats.org/drawingml/2006/table">
            <a:tbl>
              <a:tblPr>
                <a:noFill/>
                <a:tableStyleId>{3B9A7C92-30D7-4AEA-8173-949369E27DDE}</a:tableStyleId>
              </a:tblPr>
              <a:tblGrid>
                <a:gridCol w="762000">
                  <a:extLst>
                    <a:ext uri="{9D8B030D-6E8A-4147-A177-3AD203B41FA5}">
                      <a16:colId xmlns:a16="http://schemas.microsoft.com/office/drawing/2014/main" val="20000"/>
                    </a:ext>
                  </a:extLst>
                </a:gridCol>
                <a:gridCol w="852500">
                  <a:extLst>
                    <a:ext uri="{9D8B030D-6E8A-4147-A177-3AD203B41FA5}">
                      <a16:colId xmlns:a16="http://schemas.microsoft.com/office/drawing/2014/main" val="20001"/>
                    </a:ext>
                  </a:extLst>
                </a:gridCol>
                <a:gridCol w="11287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728675">
                <a:tc rowSpan="2">
                  <a:txBody>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Risk index</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rowSpan="2">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CABGNHSN rate</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a:t>
                      </a:r>
                      <a:endParaRPr/>
                    </a:p>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chemeClr val="dk1"/>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gridSpan="3">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KAMC JEDDAH</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KAMC RIYADH</a:t>
                      </a:r>
                      <a:endParaRPr/>
                    </a:p>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chemeClr val="dk1"/>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68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 surgeries</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(n1)</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Observed</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SSI</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Expected SSI</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(RXn1)</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 surgeries</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(n2)</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Observed</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SSI</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Expected SSI</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(RXn2)</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r h="735025">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0.35</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3</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0.0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500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1.8</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extLst>
                  <a:ext uri="{0D108BD9-81ED-4DB2-BD59-A6C34878D82A}">
                    <a16:rowId xmlns:a16="http://schemas.microsoft.com/office/drawing/2014/main" val="10002"/>
                  </a:ext>
                </a:extLst>
              </a:tr>
              <a:tr h="735025">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1</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2.55</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950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24.2</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500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12.8</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extLst>
                  <a:ext uri="{0D108BD9-81ED-4DB2-BD59-A6C34878D82A}">
                    <a16:rowId xmlns:a16="http://schemas.microsoft.com/office/drawing/2014/main" val="10003"/>
                  </a:ext>
                </a:extLst>
              </a:tr>
              <a:tr h="736600">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2</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4.28</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201</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8.6</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154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endParaRPr sz="2000" b="1" i="0" u="none" strike="noStrike" cap="none">
                        <a:solidFill>
                          <a:srgbClr val="000099"/>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6.6</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FFF99"/>
                    </a:solidFill>
                  </a:tcPr>
                </a:tc>
                <a:extLst>
                  <a:ext uri="{0D108BD9-81ED-4DB2-BD59-A6C34878D82A}">
                    <a16:rowId xmlns:a16="http://schemas.microsoft.com/office/drawing/2014/main" val="10004"/>
                  </a:ext>
                </a:extLst>
              </a:tr>
              <a:tr h="735025">
                <a:tc>
                  <a:txBody>
                    <a:bodyPr/>
                    <a:lstStyle/>
                    <a:p>
                      <a:pPr marL="0" marR="0" lvl="0" indent="0" algn="ctr" rtl="0">
                        <a:lnSpc>
                          <a:spcPct val="100000"/>
                        </a:lnSpc>
                        <a:spcBef>
                          <a:spcPts val="0"/>
                        </a:spcBef>
                        <a:spcAft>
                          <a:spcPts val="0"/>
                        </a:spcAft>
                        <a:buClr>
                          <a:schemeClr val="folHlink"/>
                        </a:buClr>
                        <a:buSzPts val="1620"/>
                        <a:buFont typeface="Noto Sans Symbols"/>
                        <a:buNone/>
                      </a:pPr>
                      <a:r>
                        <a:rPr lang="en-US" sz="1800" b="1" i="0" u="none" strike="noStrike" cap="none">
                          <a:solidFill>
                            <a:srgbClr val="000099"/>
                          </a:solidFill>
                          <a:latin typeface="Arial"/>
                          <a:ea typeface="Arial"/>
                          <a:cs typeface="Arial"/>
                          <a:sym typeface="Arial"/>
                        </a:rPr>
                        <a:t>Total</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2.94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1154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lt2"/>
                        </a:buClr>
                        <a:buSzPts val="2000"/>
                        <a:buFont typeface="Arial"/>
                        <a:buNone/>
                      </a:pPr>
                      <a:r>
                        <a:rPr lang="en-US" sz="2000" b="1" i="0" u="none" strike="noStrike" cap="none">
                          <a:solidFill>
                            <a:schemeClr val="lt2"/>
                          </a:solidFill>
                          <a:latin typeface="Arial"/>
                          <a:ea typeface="Arial"/>
                          <a:cs typeface="Arial"/>
                          <a:sym typeface="Arial"/>
                        </a:rPr>
                        <a:t>30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32.8</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1154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lt2"/>
                        </a:buClr>
                        <a:buSzPts val="2000"/>
                        <a:buFont typeface="Arial"/>
                        <a:buNone/>
                      </a:pPr>
                      <a:r>
                        <a:rPr lang="en-US" sz="2000" b="1" i="0" u="none" strike="noStrike" cap="none">
                          <a:solidFill>
                            <a:schemeClr val="lt2"/>
                          </a:solidFill>
                          <a:latin typeface="Arial"/>
                          <a:ea typeface="Arial"/>
                          <a:cs typeface="Arial"/>
                          <a:sym typeface="Arial"/>
                        </a:rPr>
                        <a:t>30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rgbClr val="000099"/>
                          </a:solidFill>
                          <a:latin typeface="Arial"/>
                          <a:ea typeface="Arial"/>
                          <a:cs typeface="Arial"/>
                          <a:sym typeface="Arial"/>
                        </a:rPr>
                        <a:t>21.1</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65"/>
        <p:cNvGrpSpPr/>
        <p:nvPr/>
      </p:nvGrpSpPr>
      <p:grpSpPr>
        <a:xfrm>
          <a:off x="0" y="0"/>
          <a:ext cx="0" cy="0"/>
          <a:chOff x="0" y="0"/>
          <a:chExt cx="0" cy="0"/>
        </a:xfrm>
      </p:grpSpPr>
      <p:pic>
        <p:nvPicPr>
          <p:cNvPr id="366" name="Google Shape;366;p41"/>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367" name="Google Shape;367;p41"/>
          <p:cNvSpPr txBox="1"/>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Noto Sans Symbols"/>
              <a:buNone/>
            </a:pPr>
            <a:fld id="{00000000-1234-1234-1234-123412341234}" type="slidenum">
              <a:rPr lang="en-US" sz="1000">
                <a:solidFill>
                  <a:schemeClr val="dk1"/>
                </a:solidFill>
                <a:latin typeface="Arial"/>
                <a:ea typeface="Arial"/>
                <a:cs typeface="Arial"/>
                <a:sym typeface="Arial"/>
              </a:rPr>
              <a:t>29</a:t>
            </a:fld>
            <a:endParaRPr sz="1000">
              <a:solidFill>
                <a:schemeClr val="dk1"/>
              </a:solidFill>
              <a:latin typeface="Arial"/>
              <a:ea typeface="Arial"/>
              <a:cs typeface="Arial"/>
              <a:sym typeface="Arial"/>
            </a:endParaRPr>
          </a:p>
        </p:txBody>
      </p:sp>
      <p:sp>
        <p:nvSpPr>
          <p:cNvPr id="368" name="Google Shape;368;p41"/>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Indirect Standardization </a:t>
            </a:r>
            <a:r>
              <a:rPr lang="en-US" sz="3200">
                <a:solidFill>
                  <a:schemeClr val="accent2"/>
                </a:solidFill>
                <a:latin typeface="Tahoma"/>
                <a:ea typeface="Tahoma"/>
                <a:cs typeface="Tahoma"/>
                <a:sym typeface="Tahoma"/>
              </a:rPr>
              <a:t>(SSI-CABG)</a:t>
            </a:r>
            <a:r>
              <a:rPr lang="en-US" sz="3200" b="1">
                <a:solidFill>
                  <a:schemeClr val="accent2"/>
                </a:solidFill>
                <a:latin typeface="Tahoma"/>
                <a:ea typeface="Tahoma"/>
                <a:cs typeface="Tahoma"/>
                <a:sym typeface="Tahoma"/>
              </a:rPr>
              <a:t> </a:t>
            </a:r>
            <a:endParaRPr/>
          </a:p>
        </p:txBody>
      </p:sp>
      <p:graphicFrame>
        <p:nvGraphicFramePr>
          <p:cNvPr id="369" name="Google Shape;369;p41"/>
          <p:cNvGraphicFramePr/>
          <p:nvPr/>
        </p:nvGraphicFramePr>
        <p:xfrm>
          <a:off x="381000" y="1600200"/>
          <a:ext cx="8458200" cy="2530510"/>
        </p:xfrm>
        <a:graphic>
          <a:graphicData uri="http://schemas.openxmlformats.org/drawingml/2006/table">
            <a:tbl>
              <a:tblPr>
                <a:noFill/>
                <a:tableStyleId>{3B9A7C92-30D7-4AEA-8173-949369E27DDE}</a:tableStyleId>
              </a:tblPr>
              <a:tblGrid>
                <a:gridCol w="762000">
                  <a:extLst>
                    <a:ext uri="{9D8B030D-6E8A-4147-A177-3AD203B41FA5}">
                      <a16:colId xmlns:a16="http://schemas.microsoft.com/office/drawing/2014/main" val="20000"/>
                    </a:ext>
                  </a:extLst>
                </a:gridCol>
                <a:gridCol w="852500">
                  <a:extLst>
                    <a:ext uri="{9D8B030D-6E8A-4147-A177-3AD203B41FA5}">
                      <a16:colId xmlns:a16="http://schemas.microsoft.com/office/drawing/2014/main" val="20001"/>
                    </a:ext>
                  </a:extLst>
                </a:gridCol>
                <a:gridCol w="11287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728675">
                <a:tc rowSpan="2">
                  <a:txBody>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Risk index</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rowSpan="2">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CABGNHSN rate</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gridSpan="3">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KAMC JEDDAH</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KAMC RIYADH</a:t>
                      </a:r>
                      <a:endParaRPr/>
                    </a:p>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chemeClr val="dk1"/>
                        </a:solidFill>
                        <a:latin typeface="Arial"/>
                        <a:ea typeface="Arial"/>
                        <a:cs typeface="Arial"/>
                        <a:sym typeface="Arial"/>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68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 surgeries</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(n1)</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Observed</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SSI</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Expected SSI</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(RXn1)</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Number of surgeries</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(n2)</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Observed</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SSI</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Expected SSI</a:t>
                      </a:r>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(RXn2)</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r h="735025">
                <a:tc>
                  <a:txBody>
                    <a:bodyPr/>
                    <a:lstStyle/>
                    <a:p>
                      <a:pPr marL="0" marR="0" lvl="0" indent="0" algn="ctr" rtl="0">
                        <a:lnSpc>
                          <a:spcPct val="100000"/>
                        </a:lnSpc>
                        <a:spcBef>
                          <a:spcPts val="0"/>
                        </a:spcBef>
                        <a:spcAft>
                          <a:spcPts val="0"/>
                        </a:spcAft>
                        <a:buClr>
                          <a:schemeClr val="folHlink"/>
                        </a:buClr>
                        <a:buSzPts val="1620"/>
                        <a:buFont typeface="Noto Sans Symbols"/>
                        <a:buNone/>
                      </a:pPr>
                      <a:r>
                        <a:rPr lang="en-US" sz="1800" b="1" i="0" u="none" strike="noStrike" cap="none">
                          <a:solidFill>
                            <a:schemeClr val="dk1"/>
                          </a:solidFill>
                          <a:latin typeface="Arial"/>
                          <a:ea typeface="Arial"/>
                          <a:cs typeface="Arial"/>
                          <a:sym typeface="Arial"/>
                        </a:rPr>
                        <a:t>Total</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2.94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1154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30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32.8</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1154</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30</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chemeClr val="folHlink"/>
                        </a:buClr>
                        <a:buSzPts val="1800"/>
                        <a:buFont typeface="Noto Sans Symbols"/>
                        <a:buNone/>
                      </a:pPr>
                      <a:r>
                        <a:rPr lang="en-US" sz="2000" b="1" i="0" u="none" strike="noStrike" cap="none">
                          <a:solidFill>
                            <a:schemeClr val="dk1"/>
                          </a:solidFill>
                          <a:latin typeface="Arial"/>
                          <a:ea typeface="Arial"/>
                          <a:cs typeface="Arial"/>
                          <a:sym typeface="Arial"/>
                        </a:rPr>
                        <a:t>21.1</a:t>
                      </a:r>
                      <a:endParaRPr/>
                    </a:p>
                  </a:txBody>
                  <a:tcPr marL="91450" marR="91450" marT="45725" marB="45725">
                    <a:lnL w="25400" cap="flat" cmpd="sng">
                      <a:solidFill>
                        <a:srgbClr val="000000"/>
                      </a:solidFill>
                      <a:prstDash val="solid"/>
                      <a:round/>
                      <a:headEnd type="none" w="sm" len="sm"/>
                      <a:tailEnd type="none" w="sm" len="sm"/>
                    </a:lnL>
                    <a:lnR w="25400" cap="flat" cmpd="sng">
                      <a:solidFill>
                        <a:srgbClr val="000000"/>
                      </a:solidFill>
                      <a:prstDash val="solid"/>
                      <a:round/>
                      <a:headEnd type="none" w="sm" len="sm"/>
                      <a:tailEnd type="none" w="sm" len="sm"/>
                    </a:lnR>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CCFFCC"/>
                    </a:solidFill>
                  </a:tcPr>
                </a:tc>
                <a:extLst>
                  <a:ext uri="{0D108BD9-81ED-4DB2-BD59-A6C34878D82A}">
                    <a16:rowId xmlns:a16="http://schemas.microsoft.com/office/drawing/2014/main" val="10002"/>
                  </a:ext>
                </a:extLst>
              </a:tr>
            </a:tbl>
          </a:graphicData>
        </a:graphic>
      </p:graphicFrame>
      <p:sp>
        <p:nvSpPr>
          <p:cNvPr id="370" name="Google Shape;370;p41"/>
          <p:cNvSpPr/>
          <p:nvPr/>
        </p:nvSpPr>
        <p:spPr>
          <a:xfrm>
            <a:off x="838200" y="4313238"/>
            <a:ext cx="7924800" cy="1981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en-US" sz="2000" b="1" i="1">
                <a:solidFill>
                  <a:schemeClr val="dk1"/>
                </a:solidFill>
                <a:latin typeface="Arial"/>
                <a:ea typeface="Arial"/>
                <a:cs typeface="Arial"/>
                <a:sym typeface="Arial"/>
              </a:rPr>
              <a:t>Observed number of SSIs</a:t>
            </a:r>
            <a:endParaRPr/>
          </a:p>
          <a:p>
            <a:pPr marL="0" marR="0" lvl="0" indent="0" algn="ctr" rtl="0">
              <a:spcBef>
                <a:spcPts val="0"/>
              </a:spcBef>
              <a:spcAft>
                <a:spcPts val="0"/>
              </a:spcAft>
              <a:buClr>
                <a:schemeClr val="dk2"/>
              </a:buClr>
              <a:buSzPts val="2400"/>
              <a:buFont typeface="Noto Sans Symbols"/>
              <a:buNone/>
            </a:pPr>
            <a:r>
              <a:rPr lang="en-US" sz="2400" b="1" i="1">
                <a:solidFill>
                  <a:schemeClr val="dk2"/>
                </a:solidFill>
                <a:latin typeface="Arial"/>
                <a:ea typeface="Arial"/>
                <a:cs typeface="Arial"/>
                <a:sym typeface="Arial"/>
              </a:rPr>
              <a:t>SIR</a:t>
            </a:r>
            <a:r>
              <a:rPr lang="en-US" sz="2000" b="1" i="1">
                <a:solidFill>
                  <a:schemeClr val="dk1"/>
                </a:solidFill>
                <a:latin typeface="Arial"/>
                <a:ea typeface="Arial"/>
                <a:cs typeface="Arial"/>
                <a:sym typeface="Arial"/>
              </a:rPr>
              <a:t> </a:t>
            </a:r>
            <a:r>
              <a:rPr lang="en-US" sz="2000" b="1" i="1">
                <a:solidFill>
                  <a:schemeClr val="dk2"/>
                </a:solidFill>
                <a:latin typeface="Arial"/>
                <a:ea typeface="Arial"/>
                <a:cs typeface="Arial"/>
                <a:sym typeface="Arial"/>
              </a:rPr>
              <a:t>=</a:t>
            </a:r>
            <a:r>
              <a:rPr lang="en-US" sz="2000" i="1">
                <a:solidFill>
                  <a:schemeClr val="dk2"/>
                </a:solidFill>
                <a:latin typeface="Arial"/>
                <a:ea typeface="Arial"/>
                <a:cs typeface="Arial"/>
                <a:sym typeface="Arial"/>
              </a:rPr>
              <a:t> </a:t>
            </a:r>
            <a:r>
              <a:rPr lang="en-US" sz="2000" i="1">
                <a:solidFill>
                  <a:schemeClr val="dk1"/>
                </a:solidFill>
                <a:latin typeface="Arial"/>
                <a:ea typeface="Arial"/>
                <a:cs typeface="Arial"/>
                <a:sym typeface="Arial"/>
              </a:rPr>
              <a:t>                                                               </a:t>
            </a:r>
            <a:r>
              <a:rPr lang="en-US" sz="2000" b="1" i="1">
                <a:solidFill>
                  <a:schemeClr val="dk1"/>
                </a:solidFill>
                <a:latin typeface="Arial"/>
                <a:ea typeface="Arial"/>
                <a:cs typeface="Arial"/>
                <a:sym typeface="Arial"/>
              </a:rPr>
              <a:t>× multiplier</a:t>
            </a:r>
            <a:r>
              <a:rPr lang="en-US" sz="2000" i="1">
                <a:solidFill>
                  <a:schemeClr val="dk1"/>
                </a:solidFill>
                <a:latin typeface="Arial"/>
                <a:ea typeface="Arial"/>
                <a:cs typeface="Arial"/>
                <a:sym typeface="Arial"/>
              </a:rPr>
              <a:t>                 </a:t>
            </a:r>
            <a:r>
              <a:rPr lang="en-US" sz="2000" b="1" i="1">
                <a:solidFill>
                  <a:schemeClr val="dk1"/>
                </a:solidFill>
                <a:latin typeface="Arial"/>
                <a:ea typeface="Arial"/>
                <a:cs typeface="Arial"/>
                <a:sym typeface="Arial"/>
              </a:rPr>
              <a:t>Expected number of SSIs</a:t>
            </a:r>
            <a:endParaRPr/>
          </a:p>
          <a:p>
            <a:pPr marL="0" marR="0" lvl="0" indent="0" algn="l" rtl="0">
              <a:spcBef>
                <a:spcPts val="0"/>
              </a:spcBef>
              <a:spcAft>
                <a:spcPts val="0"/>
              </a:spcAft>
              <a:buClr>
                <a:schemeClr val="dk1"/>
              </a:buClr>
              <a:buSzPts val="2000"/>
              <a:buFont typeface="Noto Sans Symbols"/>
              <a:buNone/>
            </a:pPr>
            <a:endParaRPr sz="2000" b="1" i="1">
              <a:solidFill>
                <a:schemeClr val="dk1"/>
              </a:solidFill>
              <a:latin typeface="Arial"/>
              <a:ea typeface="Arial"/>
              <a:cs typeface="Arial"/>
              <a:sym typeface="Arial"/>
            </a:endParaRPr>
          </a:p>
          <a:p>
            <a:pPr marL="0" marR="0" lvl="0" indent="0" algn="l" rtl="0">
              <a:spcBef>
                <a:spcPts val="0"/>
              </a:spcBef>
              <a:spcAft>
                <a:spcPts val="0"/>
              </a:spcAft>
              <a:buClr>
                <a:schemeClr val="dk1"/>
              </a:buClr>
              <a:buSzPts val="2000"/>
              <a:buFont typeface="Noto Sans Symbols"/>
              <a:buNone/>
            </a:pPr>
            <a:r>
              <a:rPr lang="en-US" sz="2000" b="1" i="1">
                <a:solidFill>
                  <a:schemeClr val="dk1"/>
                </a:solidFill>
                <a:latin typeface="Arial"/>
                <a:ea typeface="Arial"/>
                <a:cs typeface="Arial"/>
                <a:sym typeface="Arial"/>
              </a:rPr>
              <a:t>KAMC </a:t>
            </a:r>
            <a:r>
              <a:rPr lang="en-US" sz="2000" b="1" i="1">
                <a:solidFill>
                  <a:schemeClr val="dk2"/>
                </a:solidFill>
                <a:latin typeface="Arial"/>
                <a:ea typeface="Arial"/>
                <a:cs typeface="Arial"/>
                <a:sym typeface="Arial"/>
              </a:rPr>
              <a:t>JEDDAH</a:t>
            </a:r>
            <a:r>
              <a:rPr lang="en-US" sz="2000" b="1" i="1">
                <a:solidFill>
                  <a:schemeClr val="dk1"/>
                </a:solidFill>
                <a:latin typeface="Arial"/>
                <a:ea typeface="Arial"/>
                <a:cs typeface="Arial"/>
                <a:sym typeface="Arial"/>
              </a:rPr>
              <a:t> SMR = 30/32.8 = 0.91 = </a:t>
            </a:r>
            <a:r>
              <a:rPr lang="en-US" sz="2000" b="1" i="1">
                <a:solidFill>
                  <a:schemeClr val="dk2"/>
                </a:solidFill>
                <a:latin typeface="Arial"/>
                <a:ea typeface="Arial"/>
                <a:cs typeface="Arial"/>
                <a:sym typeface="Arial"/>
              </a:rPr>
              <a:t>91 %</a:t>
            </a:r>
            <a:r>
              <a:rPr lang="en-US" sz="2000" b="1" i="1">
                <a:solidFill>
                  <a:schemeClr val="dk1"/>
                </a:solidFill>
                <a:latin typeface="Arial"/>
                <a:ea typeface="Arial"/>
                <a:cs typeface="Arial"/>
                <a:sym typeface="Arial"/>
              </a:rPr>
              <a:t>                </a:t>
            </a:r>
            <a:r>
              <a:rPr lang="en-US" sz="2000" b="1" i="1">
                <a:solidFill>
                  <a:schemeClr val="dk2"/>
                </a:solidFill>
                <a:latin typeface="Arial"/>
                <a:ea typeface="Arial"/>
                <a:cs typeface="Arial"/>
                <a:sym typeface="Arial"/>
              </a:rPr>
              <a:t>9 % less</a:t>
            </a:r>
            <a:endParaRPr/>
          </a:p>
          <a:p>
            <a:pPr marL="0" marR="0" lvl="0" indent="0" algn="l" rtl="0">
              <a:spcBef>
                <a:spcPts val="0"/>
              </a:spcBef>
              <a:spcAft>
                <a:spcPts val="0"/>
              </a:spcAft>
              <a:buClr>
                <a:schemeClr val="dk1"/>
              </a:buClr>
              <a:buSzPts val="2000"/>
              <a:buFont typeface="Noto Sans Symbols"/>
              <a:buNone/>
            </a:pPr>
            <a:r>
              <a:rPr lang="en-US" sz="2000" b="1" i="1">
                <a:solidFill>
                  <a:schemeClr val="dk1"/>
                </a:solidFill>
                <a:latin typeface="Arial"/>
                <a:ea typeface="Arial"/>
                <a:cs typeface="Arial"/>
                <a:sym typeface="Arial"/>
              </a:rPr>
              <a:t>KAMC </a:t>
            </a:r>
            <a:r>
              <a:rPr lang="en-US" sz="2000" b="1" i="1">
                <a:solidFill>
                  <a:schemeClr val="dk2"/>
                </a:solidFill>
                <a:latin typeface="Arial"/>
                <a:ea typeface="Arial"/>
                <a:cs typeface="Arial"/>
                <a:sym typeface="Arial"/>
              </a:rPr>
              <a:t>RIYADH</a:t>
            </a:r>
            <a:r>
              <a:rPr lang="en-US" sz="2000" b="1" i="1">
                <a:solidFill>
                  <a:schemeClr val="dk1"/>
                </a:solidFill>
                <a:latin typeface="Arial"/>
                <a:ea typeface="Arial"/>
                <a:cs typeface="Arial"/>
                <a:sym typeface="Arial"/>
              </a:rPr>
              <a:t> SMR = 30/21.1 = 1.42 = </a:t>
            </a:r>
            <a:r>
              <a:rPr lang="en-US" sz="2000" b="1" i="1">
                <a:solidFill>
                  <a:schemeClr val="dk2"/>
                </a:solidFill>
                <a:latin typeface="Arial"/>
                <a:ea typeface="Arial"/>
                <a:cs typeface="Arial"/>
                <a:sym typeface="Arial"/>
              </a:rPr>
              <a:t>142 %</a:t>
            </a:r>
            <a:r>
              <a:rPr lang="en-US" sz="2000" b="1" i="1">
                <a:solidFill>
                  <a:schemeClr val="dk1"/>
                </a:solidFill>
                <a:latin typeface="Arial"/>
                <a:ea typeface="Arial"/>
                <a:cs typeface="Arial"/>
                <a:sym typeface="Arial"/>
              </a:rPr>
              <a:t>               </a:t>
            </a:r>
            <a:r>
              <a:rPr lang="en-US" sz="2000" b="1" i="1">
                <a:solidFill>
                  <a:schemeClr val="dk2"/>
                </a:solidFill>
                <a:latin typeface="Arial"/>
                <a:ea typeface="Arial"/>
                <a:cs typeface="Arial"/>
                <a:sym typeface="Arial"/>
              </a:rPr>
              <a:t>42 % more</a:t>
            </a:r>
            <a:endParaRPr/>
          </a:p>
        </p:txBody>
      </p:sp>
      <p:cxnSp>
        <p:nvCxnSpPr>
          <p:cNvPr id="371" name="Google Shape;371;p41"/>
          <p:cNvCxnSpPr/>
          <p:nvPr/>
        </p:nvCxnSpPr>
        <p:spPr>
          <a:xfrm>
            <a:off x="2971800" y="4800600"/>
            <a:ext cx="3581400" cy="0"/>
          </a:xfrm>
          <a:prstGeom prst="straightConnector1">
            <a:avLst/>
          </a:prstGeom>
          <a:noFill/>
          <a:ln w="25400" cap="flat" cmpd="sng">
            <a:solidFill>
              <a:schemeClr val="dk1"/>
            </a:solidFill>
            <a:prstDash val="solid"/>
            <a:round/>
            <a:headEnd type="none" w="med" len="med"/>
            <a:tailEnd type="none" w="med" len="med"/>
          </a:ln>
        </p:spPr>
      </p:cxnSp>
      <p:cxnSp>
        <p:nvCxnSpPr>
          <p:cNvPr id="372" name="Google Shape;372;p41"/>
          <p:cNvCxnSpPr/>
          <p:nvPr/>
        </p:nvCxnSpPr>
        <p:spPr>
          <a:xfrm>
            <a:off x="6477000" y="5715000"/>
            <a:ext cx="685800" cy="0"/>
          </a:xfrm>
          <a:prstGeom prst="straightConnector1">
            <a:avLst/>
          </a:prstGeom>
          <a:noFill/>
          <a:ln w="31750" cap="flat" cmpd="sng">
            <a:solidFill>
              <a:schemeClr val="dk1"/>
            </a:solidFill>
            <a:prstDash val="solid"/>
            <a:round/>
            <a:headEnd type="none" w="med" len="med"/>
            <a:tailEnd type="triangle" w="med" len="med"/>
          </a:ln>
        </p:spPr>
      </p:cxnSp>
      <p:cxnSp>
        <p:nvCxnSpPr>
          <p:cNvPr id="373" name="Google Shape;373;p41"/>
          <p:cNvCxnSpPr/>
          <p:nvPr/>
        </p:nvCxnSpPr>
        <p:spPr>
          <a:xfrm>
            <a:off x="6477000" y="6096000"/>
            <a:ext cx="685800" cy="0"/>
          </a:xfrm>
          <a:prstGeom prst="straightConnector1">
            <a:avLst/>
          </a:prstGeom>
          <a:noFill/>
          <a:ln w="31750" cap="flat" cmpd="sng">
            <a:solidFill>
              <a:schemeClr val="dk1"/>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pic>
        <p:nvPicPr>
          <p:cNvPr id="104" name="Google Shape;104;p15"/>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105" name="Google Shape;105;p15"/>
          <p:cNvSpPr txBox="1">
            <a:spLocks noGrp="1"/>
          </p:cNvSpPr>
          <p:nvPr>
            <p:ph type="title"/>
          </p:nvPr>
        </p:nvSpPr>
        <p:spPr>
          <a:xfrm>
            <a:off x="2819400" y="838201"/>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Standardization</a:t>
            </a:r>
            <a:endParaRPr sz="3200">
              <a:solidFill>
                <a:schemeClr val="accent2"/>
              </a:solidFill>
              <a:latin typeface="Tahoma"/>
              <a:ea typeface="Tahoma"/>
              <a:cs typeface="Tahoma"/>
              <a:sym typeface="Tahoma"/>
            </a:endParaRPr>
          </a:p>
        </p:txBody>
      </p:sp>
      <p:sp>
        <p:nvSpPr>
          <p:cNvPr id="106" name="Google Shape;106;p15"/>
          <p:cNvSpPr txBox="1">
            <a:spLocks noGrp="1"/>
          </p:cNvSpPr>
          <p:nvPr>
            <p:ph type="body" idx="1"/>
          </p:nvPr>
        </p:nvSpPr>
        <p:spPr>
          <a:xfrm>
            <a:off x="838200" y="1600200"/>
            <a:ext cx="7629525" cy="1066800"/>
          </a:xfrm>
          <a:prstGeom prst="rect">
            <a:avLst/>
          </a:prstGeom>
          <a:noFill/>
          <a:ln>
            <a:noFill/>
          </a:ln>
        </p:spPr>
        <p:txBody>
          <a:bodyPr spcFirstLastPara="1" wrap="square" lIns="91425" tIns="45700" rIns="91425" bIns="45700" anchor="t" anchorCtr="0">
            <a:normAutofit/>
          </a:bodyPr>
          <a:lstStyle/>
          <a:p>
            <a:pPr marL="381000" lvl="0" indent="-381000" algn="l" rtl="0">
              <a:lnSpc>
                <a:spcPct val="80000"/>
              </a:lnSpc>
              <a:spcBef>
                <a:spcPts val="0"/>
              </a:spcBef>
              <a:spcAft>
                <a:spcPts val="0"/>
              </a:spcAft>
              <a:buClr>
                <a:schemeClr val="dk1"/>
              </a:buClr>
              <a:buSzPts val="2400"/>
              <a:buChar char="•"/>
            </a:pPr>
            <a:r>
              <a:rPr lang="en-US" sz="2400" b="1"/>
              <a:t>Standardization</a:t>
            </a:r>
            <a:r>
              <a:rPr lang="en-US" sz="2400"/>
              <a:t> refers to methods of adjustment based on weighted averages</a:t>
            </a:r>
            <a:endParaRPr/>
          </a:p>
        </p:txBody>
      </p:sp>
      <p:sp>
        <p:nvSpPr>
          <p:cNvPr id="107" name="Google Shape;107;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000"/>
              <a:buFont typeface="Noto Sans Symbols"/>
              <a:buNone/>
            </a:pPr>
            <a:fld id="{00000000-1234-1234-1234-123412341234}" type="slidenum">
              <a:rPr lang="en-US" sz="1000" b="0" i="0" u="none" strike="noStrike" cap="none">
                <a:solidFill>
                  <a:schemeClr val="dk1"/>
                </a:solidFill>
                <a:latin typeface="Arial"/>
                <a:ea typeface="Arial"/>
                <a:cs typeface="Arial"/>
                <a:sym typeface="Arial"/>
              </a:rPr>
              <a:t>3</a:t>
            </a:fld>
            <a:endParaRPr sz="1000" b="0" i="0" u="none" strike="noStrike" cap="none">
              <a:solidFill>
                <a:schemeClr val="dk1"/>
              </a:solidFill>
              <a:latin typeface="Arial"/>
              <a:ea typeface="Arial"/>
              <a:cs typeface="Arial"/>
              <a:sym typeface="Arial"/>
            </a:endParaRPr>
          </a:p>
        </p:txBody>
      </p:sp>
      <p:graphicFrame>
        <p:nvGraphicFramePr>
          <p:cNvPr id="108" name="Google Shape;108;p15"/>
          <p:cNvGraphicFramePr/>
          <p:nvPr/>
        </p:nvGraphicFramePr>
        <p:xfrm>
          <a:off x="957262" y="2245519"/>
          <a:ext cx="7391400" cy="3890975"/>
        </p:xfrm>
        <a:graphic>
          <a:graphicData uri="http://schemas.openxmlformats.org/drawingml/2006/table">
            <a:tbl>
              <a:tblPr firstRow="1" bandRow="1">
                <a:noFill/>
                <a:tableStyleId>{4C26A671-A5A6-4806-BE5C-29A22DD657CB}</a:tableStyleId>
              </a:tblPr>
              <a:tblGrid>
                <a:gridCol w="1828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823025">
                <a:tc>
                  <a:txBody>
                    <a:bodyPr/>
                    <a:lstStyle/>
                    <a:p>
                      <a:pPr marL="0" marR="0" lvl="0" indent="0" algn="ctr" rtl="0">
                        <a:spcBef>
                          <a:spcPts val="0"/>
                        </a:spcBef>
                        <a:spcAft>
                          <a:spcPts val="0"/>
                        </a:spcAft>
                        <a:buNone/>
                      </a:pPr>
                      <a:endParaRPr sz="2400" b="1" u="none" strike="noStrike" cap="none">
                        <a:solidFill>
                          <a:srgbClr val="7030A0"/>
                        </a:solidFill>
                      </a:endParaRPr>
                    </a:p>
                  </a:txBody>
                  <a:tcPr marL="91450" marR="91450" marT="45725" marB="45725"/>
                </a:tc>
                <a:tc>
                  <a:txBody>
                    <a:bodyPr/>
                    <a:lstStyle/>
                    <a:p>
                      <a:pPr marL="0" marR="0" lvl="0" indent="0" algn="ctr" rtl="0">
                        <a:spcBef>
                          <a:spcPts val="0"/>
                        </a:spcBef>
                        <a:spcAft>
                          <a:spcPts val="0"/>
                        </a:spcAft>
                        <a:buNone/>
                      </a:pPr>
                      <a:r>
                        <a:rPr lang="en-US" sz="2400" b="1" u="none" strike="noStrike" cap="none">
                          <a:solidFill>
                            <a:srgbClr val="7030A0"/>
                          </a:solidFill>
                        </a:rPr>
                        <a:t>Direct</a:t>
                      </a:r>
                      <a:endParaRPr/>
                    </a:p>
                    <a:p>
                      <a:pPr marL="0" marR="0" lvl="0" indent="0" algn="ctr" rtl="0">
                        <a:spcBef>
                          <a:spcPts val="0"/>
                        </a:spcBef>
                        <a:spcAft>
                          <a:spcPts val="0"/>
                        </a:spcAft>
                        <a:buNone/>
                      </a:pPr>
                      <a:r>
                        <a:rPr lang="en-US" sz="2400" b="1" u="none" strike="noStrike" cap="none">
                          <a:solidFill>
                            <a:srgbClr val="7030A0"/>
                          </a:solidFill>
                        </a:rPr>
                        <a:t>Standardization</a:t>
                      </a:r>
                      <a:endParaRPr/>
                    </a:p>
                  </a:txBody>
                  <a:tcPr marL="91450" marR="91450" marT="45725" marB="45725"/>
                </a:tc>
                <a:tc>
                  <a:txBody>
                    <a:bodyPr/>
                    <a:lstStyle/>
                    <a:p>
                      <a:pPr marL="0" marR="0" lvl="0" indent="0" algn="ctr" rtl="0">
                        <a:spcBef>
                          <a:spcPts val="0"/>
                        </a:spcBef>
                        <a:spcAft>
                          <a:spcPts val="0"/>
                        </a:spcAft>
                        <a:buNone/>
                      </a:pPr>
                      <a:r>
                        <a:rPr lang="en-US" sz="2400" b="1" u="none" strike="noStrike" cap="none">
                          <a:solidFill>
                            <a:srgbClr val="7030A0"/>
                          </a:solidFill>
                        </a:rPr>
                        <a:t>Indirect</a:t>
                      </a:r>
                      <a:endParaRPr/>
                    </a:p>
                    <a:p>
                      <a:pPr marL="0" marR="0" lvl="0" indent="0" algn="ctr" rtl="0">
                        <a:spcBef>
                          <a:spcPts val="0"/>
                        </a:spcBef>
                        <a:spcAft>
                          <a:spcPts val="0"/>
                        </a:spcAft>
                        <a:buNone/>
                      </a:pPr>
                      <a:r>
                        <a:rPr lang="en-US" sz="2400" b="1" u="none" strike="noStrike" cap="none">
                          <a:solidFill>
                            <a:srgbClr val="7030A0"/>
                          </a:solidFill>
                        </a:rPr>
                        <a:t>Standardization</a:t>
                      </a:r>
                      <a:endParaRPr/>
                    </a:p>
                  </a:txBody>
                  <a:tcPr marL="91450" marR="91450" marT="45725" marB="45725"/>
                </a:tc>
                <a:extLst>
                  <a:ext uri="{0D108BD9-81ED-4DB2-BD59-A6C34878D82A}">
                    <a16:rowId xmlns:a16="http://schemas.microsoft.com/office/drawing/2014/main" val="10000"/>
                  </a:ext>
                </a:extLst>
              </a:tr>
              <a:tr h="904650">
                <a:tc>
                  <a:txBody>
                    <a:bodyPr/>
                    <a:lstStyle/>
                    <a:p>
                      <a:pPr marL="0" marR="0" lvl="0" indent="0" algn="l" rtl="0">
                        <a:spcBef>
                          <a:spcPts val="0"/>
                        </a:spcBef>
                        <a:spcAft>
                          <a:spcPts val="0"/>
                        </a:spcAft>
                        <a:buNone/>
                      </a:pPr>
                      <a:r>
                        <a:rPr lang="en-US" sz="2000" b="1" u="none" strike="noStrike" cap="none">
                          <a:solidFill>
                            <a:srgbClr val="FF0000"/>
                          </a:solidFill>
                        </a:rPr>
                        <a:t>Requirement</a:t>
                      </a:r>
                      <a:endParaRPr/>
                    </a:p>
                  </a:txBody>
                  <a:tcPr marL="91450" marR="91450" marT="45725" marB="45725"/>
                </a:tc>
                <a:tc>
                  <a:txBody>
                    <a:bodyPr/>
                    <a:lstStyle/>
                    <a:p>
                      <a:pPr marL="0" marR="0" lvl="0" indent="0" algn="l" rtl="0">
                        <a:spcBef>
                          <a:spcPts val="0"/>
                        </a:spcBef>
                        <a:spcAft>
                          <a:spcPts val="0"/>
                        </a:spcAft>
                        <a:buNone/>
                      </a:pPr>
                      <a:r>
                        <a:rPr lang="en-US" sz="1800" b="1"/>
                        <a:t>Specific rates of the </a:t>
                      </a:r>
                      <a:r>
                        <a:rPr lang="en-US" sz="1800" b="1">
                          <a:solidFill>
                            <a:srgbClr val="FF0000"/>
                          </a:solidFill>
                        </a:rPr>
                        <a:t>study</a:t>
                      </a:r>
                      <a:r>
                        <a:rPr lang="en-US" sz="1800" b="1"/>
                        <a:t> population</a:t>
                      </a:r>
                      <a:endParaRPr/>
                    </a:p>
                  </a:txBody>
                  <a:tcPr marL="91450" marR="91450" marT="45725" marB="45725"/>
                </a:tc>
                <a:tc>
                  <a:txBody>
                    <a:bodyPr/>
                    <a:lstStyle/>
                    <a:p>
                      <a:pPr marL="0" marR="0" lvl="0" indent="0" algn="l" rtl="0">
                        <a:spcBef>
                          <a:spcPts val="0"/>
                        </a:spcBef>
                        <a:spcAft>
                          <a:spcPts val="0"/>
                        </a:spcAft>
                        <a:buNone/>
                      </a:pPr>
                      <a:r>
                        <a:rPr lang="en-US" sz="1800" b="1"/>
                        <a:t>Specific rates of the </a:t>
                      </a:r>
                      <a:r>
                        <a:rPr lang="en-US" sz="1800" b="1">
                          <a:solidFill>
                            <a:srgbClr val="FF0000"/>
                          </a:solidFill>
                        </a:rPr>
                        <a:t>standard</a:t>
                      </a:r>
                      <a:r>
                        <a:rPr lang="en-US" sz="1800" b="1"/>
                        <a:t> population</a:t>
                      </a:r>
                      <a:endParaRPr/>
                    </a:p>
                  </a:txBody>
                  <a:tcPr marL="91450" marR="91450" marT="45725" marB="45725"/>
                </a:tc>
                <a:extLst>
                  <a:ext uri="{0D108BD9-81ED-4DB2-BD59-A6C34878D82A}">
                    <a16:rowId xmlns:a16="http://schemas.microsoft.com/office/drawing/2014/main" val="10001"/>
                  </a:ext>
                </a:extLst>
              </a:tr>
              <a:tr h="472000">
                <a:tc>
                  <a:txBody>
                    <a:bodyPr/>
                    <a:lstStyle/>
                    <a:p>
                      <a:pPr marL="0" marR="0" lvl="0" indent="0" algn="l" rtl="0">
                        <a:spcBef>
                          <a:spcPts val="0"/>
                        </a:spcBef>
                        <a:spcAft>
                          <a:spcPts val="0"/>
                        </a:spcAft>
                        <a:buNone/>
                      </a:pPr>
                      <a:r>
                        <a:rPr lang="en-US" sz="2000" b="1">
                          <a:solidFill>
                            <a:srgbClr val="FF0000"/>
                          </a:solidFill>
                        </a:rPr>
                        <a:t>Use</a:t>
                      </a:r>
                      <a:endParaRPr/>
                    </a:p>
                  </a:txBody>
                  <a:tcPr marL="91450" marR="91450" marT="45725" marB="45725"/>
                </a:tc>
                <a:tc>
                  <a:txBody>
                    <a:bodyPr/>
                    <a:lstStyle/>
                    <a:p>
                      <a:pPr marL="0" marR="0" lvl="0" indent="0" algn="l" rtl="0">
                        <a:spcBef>
                          <a:spcPts val="0"/>
                        </a:spcBef>
                        <a:spcAft>
                          <a:spcPts val="0"/>
                        </a:spcAft>
                        <a:buNone/>
                      </a:pPr>
                      <a:r>
                        <a:rPr lang="en-US" sz="1800" b="1"/>
                        <a:t>Uncommonly used</a:t>
                      </a:r>
                      <a:endParaRPr/>
                    </a:p>
                  </a:txBody>
                  <a:tcPr marL="91450" marR="91450" marT="45725" marB="45725"/>
                </a:tc>
                <a:tc>
                  <a:txBody>
                    <a:bodyPr/>
                    <a:lstStyle/>
                    <a:p>
                      <a:pPr marL="0" marR="0" lvl="0" indent="0" algn="l" rtl="0">
                        <a:spcBef>
                          <a:spcPts val="0"/>
                        </a:spcBef>
                        <a:spcAft>
                          <a:spcPts val="0"/>
                        </a:spcAft>
                        <a:buNone/>
                      </a:pPr>
                      <a:r>
                        <a:rPr lang="en-US" sz="1800" b="1"/>
                        <a:t>Commonly used</a:t>
                      </a:r>
                      <a:endParaRPr/>
                    </a:p>
                  </a:txBody>
                  <a:tcPr marL="91450" marR="91450" marT="45725" marB="45725"/>
                </a:tc>
                <a:extLst>
                  <a:ext uri="{0D108BD9-81ED-4DB2-BD59-A6C34878D82A}">
                    <a16:rowId xmlns:a16="http://schemas.microsoft.com/office/drawing/2014/main" val="10002"/>
                  </a:ext>
                </a:extLst>
              </a:tr>
              <a:tr h="1691300">
                <a:tc>
                  <a:txBody>
                    <a:bodyPr/>
                    <a:lstStyle/>
                    <a:p>
                      <a:pPr marL="0" marR="0" lvl="0" indent="0" algn="l" rtl="0">
                        <a:spcBef>
                          <a:spcPts val="0"/>
                        </a:spcBef>
                        <a:spcAft>
                          <a:spcPts val="0"/>
                        </a:spcAft>
                        <a:buNone/>
                      </a:pPr>
                      <a:r>
                        <a:rPr lang="en-US" sz="2000" b="1">
                          <a:solidFill>
                            <a:srgbClr val="FF0000"/>
                          </a:solidFill>
                        </a:rPr>
                        <a:t>Example</a:t>
                      </a:r>
                      <a:endParaRPr/>
                    </a:p>
                  </a:txBody>
                  <a:tcPr marL="91450" marR="91450" marT="45725" marB="45725"/>
                </a:tc>
                <a:tc>
                  <a:txBody>
                    <a:bodyPr/>
                    <a:lstStyle/>
                    <a:p>
                      <a:pPr marL="0" marR="0" lvl="0" indent="0" algn="l" rtl="0">
                        <a:spcBef>
                          <a:spcPts val="0"/>
                        </a:spcBef>
                        <a:spcAft>
                          <a:spcPts val="0"/>
                        </a:spcAft>
                        <a:buNone/>
                      </a:pPr>
                      <a:r>
                        <a:rPr lang="en-US" sz="1800" b="1"/>
                        <a:t>Calculating age and sex adjusted rates of infection in a study (adjusted to 2010 US population)</a:t>
                      </a:r>
                      <a:endParaRPr sz="1800" b="1"/>
                    </a:p>
                  </a:txBody>
                  <a:tcPr marL="91450" marR="91450" marT="45725" marB="45725"/>
                </a:tc>
                <a:tc>
                  <a:txBody>
                    <a:bodyPr/>
                    <a:lstStyle/>
                    <a:p>
                      <a:pPr marL="0" marR="0" lvl="0" indent="0" algn="l" rtl="0">
                        <a:spcBef>
                          <a:spcPts val="0"/>
                        </a:spcBef>
                        <a:spcAft>
                          <a:spcPts val="0"/>
                        </a:spcAft>
                        <a:buNone/>
                      </a:pPr>
                      <a:r>
                        <a:rPr lang="en-US" sz="1800" b="1"/>
                        <a:t>Standardized mortality ratio of a population compare with overall US mortality rates</a:t>
                      </a:r>
                      <a:endParaRPr sz="1800" b="1"/>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77"/>
        <p:cNvGrpSpPr/>
        <p:nvPr/>
      </p:nvGrpSpPr>
      <p:grpSpPr>
        <a:xfrm>
          <a:off x="0" y="0"/>
          <a:ext cx="0" cy="0"/>
          <a:chOff x="0" y="0"/>
          <a:chExt cx="0" cy="0"/>
        </a:xfrm>
      </p:grpSpPr>
      <p:pic>
        <p:nvPicPr>
          <p:cNvPr id="378" name="Google Shape;378;p42"/>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379" name="Google Shape;379;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a:solidFill>
                  <a:srgbClr val="000000"/>
                </a:solidFill>
                <a:latin typeface="Arial"/>
                <a:ea typeface="Arial"/>
                <a:cs typeface="Arial"/>
                <a:sym typeface="Arial"/>
              </a:rPr>
              <a:t>30</a:t>
            </a:fld>
            <a:endParaRPr sz="1000">
              <a:solidFill>
                <a:srgbClr val="000000"/>
              </a:solidFill>
              <a:latin typeface="Arial"/>
              <a:ea typeface="Arial"/>
              <a:cs typeface="Arial"/>
              <a:sym typeface="Arial"/>
            </a:endParaRPr>
          </a:p>
        </p:txBody>
      </p:sp>
      <p:sp>
        <p:nvSpPr>
          <p:cNvPr id="380" name="Google Shape;380;p42"/>
          <p:cNvSpPr txBox="1"/>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2"/>
              </a:buClr>
              <a:buSzPts val="3200"/>
              <a:buFont typeface="Noto Sans Symbols"/>
              <a:buNone/>
            </a:pPr>
            <a:r>
              <a:rPr lang="en-US" sz="3200" b="1">
                <a:solidFill>
                  <a:schemeClr val="accent2"/>
                </a:solidFill>
                <a:latin typeface="Tahoma"/>
                <a:ea typeface="Tahoma"/>
                <a:cs typeface="Tahoma"/>
                <a:sym typeface="Tahoma"/>
              </a:rPr>
              <a:t>Indirect Standardization </a:t>
            </a:r>
            <a:r>
              <a:rPr lang="en-US" sz="3200">
                <a:solidFill>
                  <a:schemeClr val="accent2"/>
                </a:solidFill>
                <a:latin typeface="Tahoma"/>
                <a:ea typeface="Tahoma"/>
                <a:cs typeface="Tahoma"/>
                <a:sym typeface="Tahoma"/>
              </a:rPr>
              <a:t>(SSI-CABG)</a:t>
            </a:r>
            <a:r>
              <a:rPr lang="en-US" sz="3200" b="1">
                <a:solidFill>
                  <a:schemeClr val="accent2"/>
                </a:solidFill>
                <a:latin typeface="Tahoma"/>
                <a:ea typeface="Tahoma"/>
                <a:cs typeface="Tahoma"/>
                <a:sym typeface="Tahoma"/>
              </a:rPr>
              <a:t> </a:t>
            </a:r>
            <a:endParaRPr sz="3200">
              <a:solidFill>
                <a:schemeClr val="accent2"/>
              </a:solidFill>
              <a:latin typeface="Tahoma"/>
              <a:ea typeface="Tahoma"/>
              <a:cs typeface="Tahoma"/>
              <a:sym typeface="Tahoma"/>
            </a:endParaRPr>
          </a:p>
        </p:txBody>
      </p:sp>
      <p:pic>
        <p:nvPicPr>
          <p:cNvPr id="381" name="Google Shape;381;p42"/>
          <p:cNvPicPr preferRelativeResize="0"/>
          <p:nvPr/>
        </p:nvPicPr>
        <p:blipFill rotWithShape="1">
          <a:blip r:embed="rId4">
            <a:alphaModFix/>
          </a:blip>
          <a:srcRect/>
          <a:stretch/>
        </p:blipFill>
        <p:spPr>
          <a:xfrm>
            <a:off x="685800" y="1600200"/>
            <a:ext cx="3886200" cy="4413250"/>
          </a:xfrm>
          <a:prstGeom prst="rect">
            <a:avLst/>
          </a:prstGeom>
          <a:noFill/>
          <a:ln>
            <a:noFill/>
          </a:ln>
        </p:spPr>
      </p:pic>
      <p:pic>
        <p:nvPicPr>
          <p:cNvPr id="382" name="Google Shape;382;p42"/>
          <p:cNvPicPr preferRelativeResize="0"/>
          <p:nvPr/>
        </p:nvPicPr>
        <p:blipFill rotWithShape="1">
          <a:blip r:embed="rId5">
            <a:alphaModFix/>
          </a:blip>
          <a:srcRect/>
          <a:stretch/>
        </p:blipFill>
        <p:spPr>
          <a:xfrm>
            <a:off x="4724400" y="1600200"/>
            <a:ext cx="3908425" cy="4413250"/>
          </a:xfrm>
          <a:prstGeom prst="rect">
            <a:avLst/>
          </a:prstGeom>
          <a:noFill/>
          <a:ln>
            <a:noFill/>
          </a:ln>
        </p:spPr>
      </p:pic>
      <p:sp>
        <p:nvSpPr>
          <p:cNvPr id="383" name="Google Shape;383;p42"/>
          <p:cNvSpPr txBox="1"/>
          <p:nvPr/>
        </p:nvSpPr>
        <p:spPr>
          <a:xfrm>
            <a:off x="1447800" y="1633723"/>
            <a:ext cx="2895600" cy="461665"/>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C00000"/>
                </a:solidFill>
                <a:latin typeface="Arial"/>
                <a:ea typeface="Arial"/>
                <a:cs typeface="Arial"/>
                <a:sym typeface="Arial"/>
              </a:rPr>
              <a:t>Crude infection rate</a:t>
            </a:r>
            <a:endParaRPr/>
          </a:p>
        </p:txBody>
      </p:sp>
      <p:sp>
        <p:nvSpPr>
          <p:cNvPr id="384" name="Google Shape;384;p42"/>
          <p:cNvSpPr txBox="1"/>
          <p:nvPr/>
        </p:nvSpPr>
        <p:spPr>
          <a:xfrm>
            <a:off x="4741932" y="1633724"/>
            <a:ext cx="3908425" cy="461665"/>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C00000"/>
                </a:solidFill>
                <a:latin typeface="Arial"/>
                <a:ea typeface="Arial"/>
                <a:cs typeface="Arial"/>
                <a:sym typeface="Arial"/>
              </a:rPr>
              <a:t>Standardized infection rate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88"/>
        <p:cNvGrpSpPr/>
        <p:nvPr/>
      </p:nvGrpSpPr>
      <p:grpSpPr>
        <a:xfrm>
          <a:off x="0" y="0"/>
          <a:ext cx="0" cy="0"/>
          <a:chOff x="0" y="0"/>
          <a:chExt cx="0" cy="0"/>
        </a:xfrm>
      </p:grpSpPr>
      <p:pic>
        <p:nvPicPr>
          <p:cNvPr id="389" name="Google Shape;389;p43"/>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390" name="Google Shape;390;p43"/>
          <p:cNvSpPr txBox="1">
            <a:spLocks noGrp="1"/>
          </p:cNvSpPr>
          <p:nvPr>
            <p:ph type="ctrTitle"/>
          </p:nvPr>
        </p:nvSpPr>
        <p:spPr>
          <a:xfrm>
            <a:off x="1371600" y="1524000"/>
            <a:ext cx="6629400" cy="22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2"/>
              </a:buClr>
              <a:buSzPts val="3600"/>
              <a:buFont typeface="Tahoma"/>
              <a:buNone/>
            </a:pPr>
            <a:r>
              <a:rPr lang="en-US" sz="3600" b="1">
                <a:solidFill>
                  <a:schemeClr val="accent2"/>
                </a:solidFill>
                <a:latin typeface="Tahoma"/>
                <a:ea typeface="Tahoma"/>
                <a:cs typeface="Tahoma"/>
                <a:sym typeface="Tahoma"/>
              </a:rPr>
              <a:t>MOH CLABSI SIR/SUR</a:t>
            </a:r>
            <a:endParaRPr/>
          </a:p>
        </p:txBody>
      </p:sp>
      <p:sp>
        <p:nvSpPr>
          <p:cNvPr id="391" name="Google Shape;391;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a:solidFill>
                  <a:srgbClr val="000000"/>
                </a:solidFill>
                <a:latin typeface="Arial"/>
                <a:ea typeface="Arial"/>
                <a:cs typeface="Arial"/>
                <a:sym typeface="Arial"/>
              </a:rPr>
              <a:t>31</a:t>
            </a:fld>
            <a:endParaRPr sz="100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95"/>
        <p:cNvGrpSpPr/>
        <p:nvPr/>
      </p:nvGrpSpPr>
      <p:grpSpPr>
        <a:xfrm>
          <a:off x="0" y="0"/>
          <a:ext cx="0" cy="0"/>
          <a:chOff x="0" y="0"/>
          <a:chExt cx="0" cy="0"/>
        </a:xfrm>
      </p:grpSpPr>
      <p:pic>
        <p:nvPicPr>
          <p:cNvPr id="396" name="Google Shape;396;p44"/>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397" name="Google Shape;397;p4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38100" algn="l" rtl="0">
              <a:lnSpc>
                <a:spcPct val="90000"/>
              </a:lnSpc>
              <a:spcBef>
                <a:spcPts val="0"/>
              </a:spcBef>
              <a:spcAft>
                <a:spcPts val="0"/>
              </a:spcAft>
              <a:buClr>
                <a:schemeClr val="dk1"/>
              </a:buClr>
              <a:buSzPts val="2100"/>
              <a:buNone/>
            </a:pPr>
            <a:endParaRPr/>
          </a:p>
        </p:txBody>
      </p:sp>
      <p:sp>
        <p:nvSpPr>
          <p:cNvPr id="398" name="Google Shape;398;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399" name="Google Shape;399;p44"/>
          <p:cNvPicPr preferRelativeResize="0"/>
          <p:nvPr/>
        </p:nvPicPr>
        <p:blipFill rotWithShape="1">
          <a:blip r:embed="rId4">
            <a:alphaModFix/>
          </a:blip>
          <a:srcRect/>
          <a:stretch/>
        </p:blipFill>
        <p:spPr>
          <a:xfrm>
            <a:off x="628650" y="1152050"/>
            <a:ext cx="7981950" cy="45538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04"/>
        <p:cNvGrpSpPr/>
        <p:nvPr/>
      </p:nvGrpSpPr>
      <p:grpSpPr>
        <a:xfrm>
          <a:off x="0" y="0"/>
          <a:ext cx="0" cy="0"/>
          <a:chOff x="0" y="0"/>
          <a:chExt cx="0" cy="0"/>
        </a:xfrm>
      </p:grpSpPr>
      <p:pic>
        <p:nvPicPr>
          <p:cNvPr id="405" name="Google Shape;405;p45"/>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406" name="Google Shape;406;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endParaRPr/>
          </a:p>
        </p:txBody>
      </p:sp>
      <p:sp>
        <p:nvSpPr>
          <p:cNvPr id="407" name="Google Shape;407;p4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38100" algn="l" rtl="0">
              <a:lnSpc>
                <a:spcPct val="90000"/>
              </a:lnSpc>
              <a:spcBef>
                <a:spcPts val="0"/>
              </a:spcBef>
              <a:spcAft>
                <a:spcPts val="0"/>
              </a:spcAft>
              <a:buClr>
                <a:schemeClr val="dk1"/>
              </a:buClr>
              <a:buSzPts val="2100"/>
              <a:buNone/>
            </a:pPr>
            <a:endParaRPr/>
          </a:p>
        </p:txBody>
      </p:sp>
      <p:sp>
        <p:nvSpPr>
          <p:cNvPr id="408" name="Google Shape;408;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09" name="Google Shape;409;p45"/>
          <p:cNvPicPr preferRelativeResize="0"/>
          <p:nvPr/>
        </p:nvPicPr>
        <p:blipFill rotWithShape="1">
          <a:blip r:embed="rId4">
            <a:alphaModFix/>
          </a:blip>
          <a:srcRect/>
          <a:stretch/>
        </p:blipFill>
        <p:spPr>
          <a:xfrm>
            <a:off x="628650" y="1524000"/>
            <a:ext cx="7981950" cy="5288260"/>
          </a:xfrm>
          <a:prstGeom prst="rect">
            <a:avLst/>
          </a:prstGeom>
          <a:noFill/>
          <a:ln>
            <a:noFill/>
          </a:ln>
        </p:spPr>
      </p:pic>
      <p:sp>
        <p:nvSpPr>
          <p:cNvPr id="410" name="Google Shape;410;p45"/>
          <p:cNvSpPr/>
          <p:nvPr/>
        </p:nvSpPr>
        <p:spPr>
          <a:xfrm>
            <a:off x="4154556" y="2895600"/>
            <a:ext cx="569843" cy="457200"/>
          </a:xfrm>
          <a:prstGeom prst="ellipse">
            <a:avLst/>
          </a:prstGeom>
          <a:noFill/>
          <a:ln w="127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1" u="none" strike="noStrike" cap="none">
              <a:solidFill>
                <a:schemeClr val="dk1"/>
              </a:solidFill>
              <a:latin typeface="Arial"/>
              <a:ea typeface="Arial"/>
              <a:cs typeface="Arial"/>
              <a:sym typeface="Arial"/>
            </a:endParaRPr>
          </a:p>
        </p:txBody>
      </p:sp>
      <p:pic>
        <p:nvPicPr>
          <p:cNvPr id="411" name="Google Shape;411;p45"/>
          <p:cNvPicPr preferRelativeResize="0"/>
          <p:nvPr/>
        </p:nvPicPr>
        <p:blipFill rotWithShape="1">
          <a:blip r:embed="rId5">
            <a:alphaModFix/>
          </a:blip>
          <a:srcRect/>
          <a:stretch/>
        </p:blipFill>
        <p:spPr>
          <a:xfrm>
            <a:off x="4168420" y="5410200"/>
            <a:ext cx="579170" cy="457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15"/>
        <p:cNvGrpSpPr/>
        <p:nvPr/>
      </p:nvGrpSpPr>
      <p:grpSpPr>
        <a:xfrm>
          <a:off x="0" y="0"/>
          <a:ext cx="0" cy="0"/>
          <a:chOff x="0" y="0"/>
          <a:chExt cx="0" cy="0"/>
        </a:xfrm>
      </p:grpSpPr>
      <p:sp>
        <p:nvSpPr>
          <p:cNvPr id="416" name="Google Shape;416;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17" name="Google Shape;417;p46"/>
          <p:cNvPicPr preferRelativeResize="0"/>
          <p:nvPr/>
        </p:nvPicPr>
        <p:blipFill rotWithShape="1">
          <a:blip r:embed="rId3">
            <a:alphaModFix/>
          </a:blip>
          <a:srcRect/>
          <a:stretch/>
        </p:blipFill>
        <p:spPr>
          <a:xfrm>
            <a:off x="-23191" y="-76200"/>
            <a:ext cx="9206948" cy="5867400"/>
          </a:xfrm>
          <a:prstGeom prst="rect">
            <a:avLst/>
          </a:prstGeom>
          <a:noFill/>
          <a:ln>
            <a:noFill/>
          </a:ln>
        </p:spPr>
      </p:pic>
      <p:sp>
        <p:nvSpPr>
          <p:cNvPr id="418" name="Google Shape;418;p46"/>
          <p:cNvSpPr txBox="1"/>
          <p:nvPr/>
        </p:nvSpPr>
        <p:spPr>
          <a:xfrm>
            <a:off x="228600" y="6082892"/>
            <a:ext cx="5943600" cy="5842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Noto Sans Symbols"/>
              <a:buNone/>
            </a:pPr>
            <a:r>
              <a:rPr lang="en-US" sz="1600">
                <a:solidFill>
                  <a:srgbClr val="000000"/>
                </a:solidFill>
                <a:latin typeface="Arial"/>
                <a:ea typeface="Arial"/>
                <a:cs typeface="Arial"/>
                <a:sym typeface="Arial"/>
              </a:rPr>
              <a:t>Expected CLABSI events = </a:t>
            </a:r>
            <a:r>
              <a:rPr lang="en-US" sz="1600" u="sng">
                <a:solidFill>
                  <a:srgbClr val="000000"/>
                </a:solidFill>
                <a:latin typeface="Arial"/>
                <a:ea typeface="Arial"/>
                <a:cs typeface="Arial"/>
                <a:sym typeface="Arial"/>
              </a:rPr>
              <a:t>MOH CL days x NHSN CLABSI rate </a:t>
            </a:r>
            <a:r>
              <a:rPr lang="en-US" sz="1600">
                <a:solidFill>
                  <a:srgbClr val="000000"/>
                </a:solidFill>
                <a:latin typeface="Arial"/>
                <a:ea typeface="Arial"/>
                <a:cs typeface="Arial"/>
                <a:sym typeface="Arial"/>
              </a:rPr>
              <a:t>			                   1000 </a:t>
            </a:r>
            <a:endParaRPr/>
          </a:p>
        </p:txBody>
      </p:sp>
      <p:pic>
        <p:nvPicPr>
          <p:cNvPr id="419" name="Google Shape;419;p46"/>
          <p:cNvPicPr preferRelativeResize="0"/>
          <p:nvPr/>
        </p:nvPicPr>
        <p:blipFill rotWithShape="1">
          <a:blip r:embed="rId4">
            <a:alphaModFix/>
          </a:blip>
          <a:srcRect/>
          <a:stretch/>
        </p:blipFill>
        <p:spPr>
          <a:xfrm>
            <a:off x="6272943" y="5882183"/>
            <a:ext cx="2887623" cy="97581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23"/>
        <p:cNvGrpSpPr/>
        <p:nvPr/>
      </p:nvGrpSpPr>
      <p:grpSpPr>
        <a:xfrm>
          <a:off x="0" y="0"/>
          <a:ext cx="0" cy="0"/>
          <a:chOff x="0" y="0"/>
          <a:chExt cx="0" cy="0"/>
        </a:xfrm>
      </p:grpSpPr>
      <p:sp>
        <p:nvSpPr>
          <p:cNvPr id="424" name="Google Shape;424;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425" name="Google Shape;425;p47"/>
          <p:cNvSpPr txBox="1"/>
          <p:nvPr/>
        </p:nvSpPr>
        <p:spPr>
          <a:xfrm>
            <a:off x="228600" y="6082892"/>
            <a:ext cx="5791200" cy="54864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Noto Sans Symbols"/>
              <a:buNone/>
            </a:pPr>
            <a:r>
              <a:rPr lang="en-US" sz="1600">
                <a:solidFill>
                  <a:srgbClr val="000000"/>
                </a:solidFill>
                <a:latin typeface="Arial"/>
                <a:ea typeface="Arial"/>
                <a:cs typeface="Arial"/>
                <a:sym typeface="Arial"/>
              </a:rPr>
              <a:t>Expected CL days = MOH patient days x NHSN DUR	</a:t>
            </a:r>
            <a:endParaRPr/>
          </a:p>
        </p:txBody>
      </p:sp>
      <p:pic>
        <p:nvPicPr>
          <p:cNvPr id="426" name="Google Shape;426;p47"/>
          <p:cNvPicPr preferRelativeResize="0"/>
          <p:nvPr/>
        </p:nvPicPr>
        <p:blipFill rotWithShape="1">
          <a:blip r:embed="rId3">
            <a:alphaModFix/>
          </a:blip>
          <a:srcRect/>
          <a:stretch/>
        </p:blipFill>
        <p:spPr>
          <a:xfrm>
            <a:off x="-28670" y="-16565"/>
            <a:ext cx="9191649" cy="5807765"/>
          </a:xfrm>
          <a:prstGeom prst="rect">
            <a:avLst/>
          </a:prstGeom>
          <a:noFill/>
          <a:ln>
            <a:noFill/>
          </a:ln>
        </p:spPr>
      </p:pic>
      <p:pic>
        <p:nvPicPr>
          <p:cNvPr id="427" name="Google Shape;427;p47"/>
          <p:cNvPicPr preferRelativeResize="0"/>
          <p:nvPr/>
        </p:nvPicPr>
        <p:blipFill rotWithShape="1">
          <a:blip r:embed="rId4">
            <a:alphaModFix/>
          </a:blip>
          <a:srcRect/>
          <a:stretch/>
        </p:blipFill>
        <p:spPr>
          <a:xfrm>
            <a:off x="6237534" y="5875815"/>
            <a:ext cx="2906466" cy="98218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31"/>
        <p:cNvGrpSpPr/>
        <p:nvPr/>
      </p:nvGrpSpPr>
      <p:grpSpPr>
        <a:xfrm>
          <a:off x="0" y="0"/>
          <a:ext cx="0" cy="0"/>
          <a:chOff x="0" y="0"/>
          <a:chExt cx="0" cy="0"/>
        </a:xfrm>
      </p:grpSpPr>
      <p:pic>
        <p:nvPicPr>
          <p:cNvPr id="432" name="Google Shape;432;p48"/>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433" name="Google Shape;433;p48"/>
          <p:cNvSpPr txBox="1">
            <a:spLocks noGrp="1"/>
          </p:cNvSpPr>
          <p:nvPr>
            <p:ph type="ctrTitle"/>
          </p:nvPr>
        </p:nvSpPr>
        <p:spPr>
          <a:xfrm>
            <a:off x="1447800" y="1447800"/>
            <a:ext cx="6629400" cy="22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2"/>
              </a:buClr>
              <a:buSzPts val="3600"/>
              <a:buFont typeface="Tahoma"/>
              <a:buNone/>
            </a:pPr>
            <a:r>
              <a:rPr lang="en-US" sz="3600" b="1">
                <a:solidFill>
                  <a:schemeClr val="accent2"/>
                </a:solidFill>
                <a:latin typeface="Tahoma"/>
                <a:ea typeface="Tahoma"/>
                <a:cs typeface="Tahoma"/>
                <a:sym typeface="Tahoma"/>
              </a:rPr>
              <a:t>Multi-adjusted SSI SIR</a:t>
            </a:r>
            <a:endParaRPr/>
          </a:p>
        </p:txBody>
      </p:sp>
      <p:sp>
        <p:nvSpPr>
          <p:cNvPr id="434" name="Google Shape;434;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a:solidFill>
                  <a:srgbClr val="000000"/>
                </a:solidFill>
                <a:latin typeface="Arial"/>
                <a:ea typeface="Arial"/>
                <a:cs typeface="Arial"/>
                <a:sym typeface="Arial"/>
              </a:rPr>
              <a:t>36</a:t>
            </a:fld>
            <a:endParaRPr sz="100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39"/>
        <p:cNvGrpSpPr/>
        <p:nvPr/>
      </p:nvGrpSpPr>
      <p:grpSpPr>
        <a:xfrm>
          <a:off x="0" y="0"/>
          <a:ext cx="0" cy="0"/>
          <a:chOff x="0" y="0"/>
          <a:chExt cx="0" cy="0"/>
        </a:xfrm>
      </p:grpSpPr>
      <p:pic>
        <p:nvPicPr>
          <p:cNvPr id="440" name="Google Shape;440;p49"/>
          <p:cNvPicPr preferRelativeResize="0"/>
          <p:nvPr/>
        </p:nvPicPr>
        <p:blipFill rotWithShape="1">
          <a:blip r:embed="rId3">
            <a:alphaModFix/>
          </a:blip>
          <a:srcRect/>
          <a:stretch/>
        </p:blipFill>
        <p:spPr>
          <a:xfrm>
            <a:off x="769938" y="304800"/>
            <a:ext cx="7648575" cy="2886075"/>
          </a:xfrm>
          <a:prstGeom prst="rect">
            <a:avLst/>
          </a:prstGeom>
          <a:noFill/>
          <a:ln>
            <a:noFill/>
          </a:ln>
        </p:spPr>
      </p:pic>
      <p:pic>
        <p:nvPicPr>
          <p:cNvPr id="441" name="Google Shape;441;p49"/>
          <p:cNvPicPr preferRelativeResize="0"/>
          <p:nvPr/>
        </p:nvPicPr>
        <p:blipFill rotWithShape="1">
          <a:blip r:embed="rId4">
            <a:alphaModFix/>
          </a:blip>
          <a:srcRect/>
          <a:stretch/>
        </p:blipFill>
        <p:spPr>
          <a:xfrm>
            <a:off x="298450" y="3276600"/>
            <a:ext cx="8591550" cy="3352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46"/>
        <p:cNvGrpSpPr/>
        <p:nvPr/>
      </p:nvGrpSpPr>
      <p:grpSpPr>
        <a:xfrm>
          <a:off x="0" y="0"/>
          <a:ext cx="0" cy="0"/>
          <a:chOff x="0" y="0"/>
          <a:chExt cx="0" cy="0"/>
        </a:xfrm>
      </p:grpSpPr>
      <p:pic>
        <p:nvPicPr>
          <p:cNvPr id="447" name="Google Shape;447;p50"/>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448" name="Google Shape;448;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Deriving the SSI SIR </a:t>
            </a:r>
            <a:br>
              <a:rPr lang="en-US" sz="3200" b="1">
                <a:solidFill>
                  <a:schemeClr val="accent2"/>
                </a:solidFill>
                <a:latin typeface="Tahoma"/>
                <a:ea typeface="Tahoma"/>
                <a:cs typeface="Tahoma"/>
                <a:sym typeface="Tahoma"/>
              </a:rPr>
            </a:br>
            <a:r>
              <a:rPr lang="en-US" sz="3200">
                <a:solidFill>
                  <a:schemeClr val="accent2"/>
                </a:solidFill>
                <a:latin typeface="Tahoma"/>
                <a:ea typeface="Tahoma"/>
                <a:cs typeface="Tahoma"/>
                <a:sym typeface="Tahoma"/>
              </a:rPr>
              <a:t>Improved risk adjustment</a:t>
            </a:r>
            <a:endParaRPr/>
          </a:p>
        </p:txBody>
      </p:sp>
      <p:sp>
        <p:nvSpPr>
          <p:cNvPr id="449" name="Google Shape;449;p50"/>
          <p:cNvSpPr txBox="1">
            <a:spLocks noGrp="1"/>
          </p:cNvSpPr>
          <p:nvPr>
            <p:ph type="body" idx="1"/>
          </p:nvPr>
        </p:nvSpPr>
        <p:spPr>
          <a:xfrm>
            <a:off x="762000" y="1600200"/>
            <a:ext cx="7924800" cy="49530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t>No longer based on the basic risk index</a:t>
            </a:r>
            <a:endParaRPr/>
          </a:p>
          <a:p>
            <a:pPr marL="514350" lvl="1" indent="-171450" algn="l" rtl="0">
              <a:lnSpc>
                <a:spcPct val="90000"/>
              </a:lnSpc>
              <a:spcBef>
                <a:spcPts val="375"/>
              </a:spcBef>
              <a:spcAft>
                <a:spcPts val="0"/>
              </a:spcAft>
              <a:buClr>
                <a:schemeClr val="dk1"/>
              </a:buClr>
              <a:buSzPts val="1800"/>
              <a:buChar char="•"/>
            </a:pPr>
            <a:r>
              <a:rPr lang="en-US"/>
              <a:t>Therefore, recent risk-stratified SSI rates not published</a:t>
            </a:r>
            <a:endParaRPr/>
          </a:p>
          <a:p>
            <a:pPr marL="171450" lvl="0" indent="-171450" algn="l" rtl="0">
              <a:lnSpc>
                <a:spcPct val="90000"/>
              </a:lnSpc>
              <a:spcBef>
                <a:spcPts val="750"/>
              </a:spcBef>
              <a:spcAft>
                <a:spcPts val="0"/>
              </a:spcAft>
              <a:buClr>
                <a:schemeClr val="dk1"/>
              </a:buClr>
              <a:buSzPts val="2100"/>
              <a:buChar char="•"/>
            </a:pPr>
            <a:r>
              <a:rPr lang="en-US"/>
              <a:t>New method uses an improved risk adjustment calculated through logistic regression modeling.</a:t>
            </a:r>
            <a:endParaRPr/>
          </a:p>
          <a:p>
            <a:pPr marL="514350" lvl="1" indent="-171450" algn="l" rtl="0">
              <a:lnSpc>
                <a:spcPct val="90000"/>
              </a:lnSpc>
              <a:spcBef>
                <a:spcPts val="375"/>
              </a:spcBef>
              <a:spcAft>
                <a:spcPts val="0"/>
              </a:spcAft>
              <a:buClr>
                <a:schemeClr val="dk1"/>
              </a:buClr>
              <a:buSzPts val="1800"/>
              <a:buChar char="•"/>
            </a:pPr>
            <a:r>
              <a:rPr lang="en-US"/>
              <a:t>Used for prediction of the probability of occurrence of an event by fitting data</a:t>
            </a:r>
            <a:endParaRPr/>
          </a:p>
          <a:p>
            <a:pPr marL="514350" lvl="1" indent="-171450" algn="l" rtl="0">
              <a:lnSpc>
                <a:spcPct val="90000"/>
              </a:lnSpc>
              <a:spcBef>
                <a:spcPts val="375"/>
              </a:spcBef>
              <a:spcAft>
                <a:spcPts val="0"/>
              </a:spcAft>
              <a:buClr>
                <a:schemeClr val="dk1"/>
              </a:buClr>
              <a:buSzPts val="1800"/>
              <a:buChar char="•"/>
            </a:pPr>
            <a:r>
              <a:rPr lang="en-US"/>
              <a:t>Allows specified risk factors to be considered</a:t>
            </a:r>
            <a:endParaRPr/>
          </a:p>
          <a:p>
            <a:pPr marL="514350" lvl="1" indent="-171450" algn="l" rtl="0">
              <a:lnSpc>
                <a:spcPct val="90000"/>
              </a:lnSpc>
              <a:spcBef>
                <a:spcPts val="375"/>
              </a:spcBef>
              <a:spcAft>
                <a:spcPts val="0"/>
              </a:spcAft>
              <a:buClr>
                <a:schemeClr val="dk1"/>
              </a:buClr>
              <a:buSzPts val="1800"/>
              <a:buChar char="•"/>
            </a:pPr>
            <a:r>
              <a:rPr lang="en-US"/>
              <a:t>Allows risk factors to be procedure-specific</a:t>
            </a:r>
            <a:endParaRPr/>
          </a:p>
          <a:p>
            <a:pPr marL="514350" lvl="1" indent="-171450" algn="l" rtl="0">
              <a:lnSpc>
                <a:spcPct val="90000"/>
              </a:lnSpc>
              <a:spcBef>
                <a:spcPts val="375"/>
              </a:spcBef>
              <a:spcAft>
                <a:spcPts val="0"/>
              </a:spcAft>
              <a:buClr>
                <a:schemeClr val="dk1"/>
              </a:buClr>
              <a:buSzPts val="1800"/>
              <a:buChar char="•"/>
            </a:pPr>
            <a:r>
              <a:rPr lang="en-US"/>
              <a:t>Allows each factor’s contribution to vary according to its association with risk</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54"/>
        <p:cNvGrpSpPr/>
        <p:nvPr/>
      </p:nvGrpSpPr>
      <p:grpSpPr>
        <a:xfrm>
          <a:off x="0" y="0"/>
          <a:ext cx="0" cy="0"/>
          <a:chOff x="0" y="0"/>
          <a:chExt cx="0" cy="0"/>
        </a:xfrm>
      </p:grpSpPr>
      <p:pic>
        <p:nvPicPr>
          <p:cNvPr id="455" name="Google Shape;455;p51"/>
          <p:cNvPicPr preferRelativeResize="0"/>
          <p:nvPr/>
        </p:nvPicPr>
        <p:blipFill rotWithShape="1">
          <a:blip r:embed="rId3">
            <a:alphaModFix/>
          </a:blip>
          <a:srcRect/>
          <a:stretch/>
        </p:blipFill>
        <p:spPr>
          <a:xfrm>
            <a:off x="1143000" y="1524000"/>
            <a:ext cx="6589713" cy="4984750"/>
          </a:xfrm>
          <a:prstGeom prst="rect">
            <a:avLst/>
          </a:prstGeom>
          <a:noFill/>
          <a:ln>
            <a:noFill/>
          </a:ln>
        </p:spPr>
      </p:pic>
      <p:pic>
        <p:nvPicPr>
          <p:cNvPr id="456" name="Google Shape;456;p51"/>
          <p:cNvPicPr preferRelativeResize="0"/>
          <p:nvPr/>
        </p:nvPicPr>
        <p:blipFill rotWithShape="1">
          <a:blip r:embed="rId4">
            <a:alphaModFix/>
          </a:blip>
          <a:srcRect/>
          <a:stretch/>
        </p:blipFill>
        <p:spPr>
          <a:xfrm>
            <a:off x="998538" y="457200"/>
            <a:ext cx="7267575" cy="885825"/>
          </a:xfrm>
          <a:prstGeom prst="rect">
            <a:avLst/>
          </a:prstGeom>
          <a:solidFill>
            <a:schemeClr val="accent1"/>
          </a:solidFill>
          <a:ln w="38100" cap="flat" cmpd="sng">
            <a:solidFill>
              <a:schemeClr val="accent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pic>
        <p:nvPicPr>
          <p:cNvPr id="113" name="Google Shape;113;p16"/>
          <p:cNvPicPr preferRelativeResize="0"/>
          <p:nvPr/>
        </p:nvPicPr>
        <p:blipFill rotWithShape="1">
          <a:blip r:embed="rId3">
            <a:alphaModFix/>
          </a:blip>
          <a:srcRect/>
          <a:stretch/>
        </p:blipFill>
        <p:spPr>
          <a:xfrm>
            <a:off x="76200" y="22869"/>
            <a:ext cx="9143999" cy="6812261"/>
          </a:xfrm>
          <a:prstGeom prst="rect">
            <a:avLst/>
          </a:prstGeom>
          <a:noFill/>
          <a:ln>
            <a:noFill/>
          </a:ln>
        </p:spPr>
      </p:pic>
      <p:sp>
        <p:nvSpPr>
          <p:cNvPr id="114" name="Google Shape;114;p16"/>
          <p:cNvSpPr txBox="1">
            <a:spLocks noGrp="1"/>
          </p:cNvSpPr>
          <p:nvPr>
            <p:ph type="ctrTitle"/>
          </p:nvPr>
        </p:nvSpPr>
        <p:spPr>
          <a:xfrm>
            <a:off x="914400" y="1676400"/>
            <a:ext cx="7315200" cy="22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2"/>
              </a:buClr>
              <a:buSzPts val="3600"/>
              <a:buFont typeface="Tahoma"/>
              <a:buNone/>
            </a:pPr>
            <a:r>
              <a:rPr lang="en-US" sz="3600" b="1">
                <a:solidFill>
                  <a:schemeClr val="accent2"/>
                </a:solidFill>
                <a:latin typeface="Tahoma"/>
                <a:ea typeface="Tahoma"/>
                <a:cs typeface="Tahoma"/>
                <a:sym typeface="Tahoma"/>
              </a:rPr>
              <a:t>Standardized infection ratio</a:t>
            </a:r>
            <a:br>
              <a:rPr lang="en-US" sz="3600" b="1">
                <a:solidFill>
                  <a:schemeClr val="accent2"/>
                </a:solidFill>
                <a:latin typeface="Tahoma"/>
                <a:ea typeface="Tahoma"/>
                <a:cs typeface="Tahoma"/>
                <a:sym typeface="Tahoma"/>
              </a:rPr>
            </a:br>
            <a:r>
              <a:rPr lang="en-US" sz="3600" b="1">
                <a:solidFill>
                  <a:srgbClr val="FF0000"/>
                </a:solidFill>
                <a:latin typeface="Tahoma"/>
                <a:ea typeface="Tahoma"/>
                <a:cs typeface="Tahoma"/>
                <a:sym typeface="Tahoma"/>
              </a:rPr>
              <a:t>Standardized utilization ratio </a:t>
            </a:r>
            <a:r>
              <a:rPr lang="en-US" sz="3600" b="1">
                <a:solidFill>
                  <a:schemeClr val="accent2"/>
                </a:solidFill>
                <a:latin typeface="Tahoma"/>
                <a:ea typeface="Tahoma"/>
                <a:cs typeface="Tahoma"/>
                <a:sym typeface="Tahoma"/>
              </a:rPr>
              <a:t> </a:t>
            </a:r>
            <a:endParaRPr/>
          </a:p>
        </p:txBody>
      </p:sp>
      <p:sp>
        <p:nvSpPr>
          <p:cNvPr id="115" name="Google Shape;115;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4</a:t>
            </a:fld>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61"/>
        <p:cNvGrpSpPr/>
        <p:nvPr/>
      </p:nvGrpSpPr>
      <p:grpSpPr>
        <a:xfrm>
          <a:off x="0" y="0"/>
          <a:ext cx="0" cy="0"/>
          <a:chOff x="0" y="0"/>
          <a:chExt cx="0" cy="0"/>
        </a:xfrm>
      </p:grpSpPr>
      <p:pic>
        <p:nvPicPr>
          <p:cNvPr id="462" name="Google Shape;462;p52"/>
          <p:cNvPicPr preferRelativeResize="0"/>
          <p:nvPr/>
        </p:nvPicPr>
        <p:blipFill rotWithShape="1">
          <a:blip r:embed="rId3">
            <a:alphaModFix/>
          </a:blip>
          <a:srcRect/>
          <a:stretch/>
        </p:blipFill>
        <p:spPr>
          <a:xfrm>
            <a:off x="998538" y="457200"/>
            <a:ext cx="7267575" cy="885825"/>
          </a:xfrm>
          <a:prstGeom prst="rect">
            <a:avLst/>
          </a:prstGeom>
          <a:solidFill>
            <a:schemeClr val="accent1"/>
          </a:solidFill>
          <a:ln w="38100" cap="flat" cmpd="sng">
            <a:solidFill>
              <a:schemeClr val="accent6"/>
            </a:solidFill>
            <a:prstDash val="solid"/>
            <a:round/>
            <a:headEnd type="none" w="sm" len="sm"/>
            <a:tailEnd type="none" w="sm" len="sm"/>
          </a:ln>
        </p:spPr>
      </p:pic>
      <p:pic>
        <p:nvPicPr>
          <p:cNvPr id="463" name="Google Shape;463;p52"/>
          <p:cNvPicPr preferRelativeResize="0"/>
          <p:nvPr/>
        </p:nvPicPr>
        <p:blipFill rotWithShape="1">
          <a:blip r:embed="rId4">
            <a:alphaModFix/>
          </a:blip>
          <a:srcRect/>
          <a:stretch/>
        </p:blipFill>
        <p:spPr>
          <a:xfrm>
            <a:off x="192088" y="1524000"/>
            <a:ext cx="8796337" cy="4724400"/>
          </a:xfrm>
          <a:prstGeom prst="rect">
            <a:avLst/>
          </a:prstGeom>
          <a:noFill/>
          <a:ln>
            <a:noFill/>
          </a:ln>
        </p:spPr>
      </p:pic>
      <p:sp>
        <p:nvSpPr>
          <p:cNvPr id="464" name="Google Shape;464;p52"/>
          <p:cNvSpPr/>
          <p:nvPr/>
        </p:nvSpPr>
        <p:spPr>
          <a:xfrm rot="-5400000">
            <a:off x="3898106" y="-1207293"/>
            <a:ext cx="168275" cy="7580312"/>
          </a:xfrm>
          <a:prstGeom prst="rect">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i="1">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69"/>
        <p:cNvGrpSpPr/>
        <p:nvPr/>
      </p:nvGrpSpPr>
      <p:grpSpPr>
        <a:xfrm>
          <a:off x="0" y="0"/>
          <a:ext cx="0" cy="0"/>
          <a:chOff x="0" y="0"/>
          <a:chExt cx="0" cy="0"/>
        </a:xfrm>
      </p:grpSpPr>
      <p:pic>
        <p:nvPicPr>
          <p:cNvPr id="470" name="Google Shape;470;p53"/>
          <p:cNvPicPr preferRelativeResize="0"/>
          <p:nvPr/>
        </p:nvPicPr>
        <p:blipFill rotWithShape="1">
          <a:blip r:embed="rId3">
            <a:alphaModFix/>
          </a:blip>
          <a:srcRect/>
          <a:stretch/>
        </p:blipFill>
        <p:spPr>
          <a:xfrm>
            <a:off x="533400" y="1524000"/>
            <a:ext cx="7953375" cy="5067300"/>
          </a:xfrm>
          <a:prstGeom prst="rect">
            <a:avLst/>
          </a:prstGeom>
          <a:noFill/>
          <a:ln>
            <a:noFill/>
          </a:ln>
        </p:spPr>
      </p:pic>
      <p:pic>
        <p:nvPicPr>
          <p:cNvPr id="471" name="Google Shape;471;p53"/>
          <p:cNvPicPr preferRelativeResize="0"/>
          <p:nvPr/>
        </p:nvPicPr>
        <p:blipFill rotWithShape="1">
          <a:blip r:embed="rId4">
            <a:alphaModFix/>
          </a:blip>
          <a:srcRect/>
          <a:stretch/>
        </p:blipFill>
        <p:spPr>
          <a:xfrm>
            <a:off x="998538" y="457200"/>
            <a:ext cx="7267575" cy="885825"/>
          </a:xfrm>
          <a:prstGeom prst="rect">
            <a:avLst/>
          </a:prstGeom>
          <a:solidFill>
            <a:schemeClr val="accent1"/>
          </a:solidFill>
          <a:ln w="38100" cap="flat" cmpd="sng">
            <a:solidFill>
              <a:schemeClr val="accent6"/>
            </a:solidFill>
            <a:prstDash val="solid"/>
            <a:round/>
            <a:headEnd type="none" w="sm" len="sm"/>
            <a:tailEnd type="none" w="sm" len="sm"/>
          </a:ln>
        </p:spPr>
      </p:pic>
      <p:sp>
        <p:nvSpPr>
          <p:cNvPr id="472" name="Google Shape;472;p53"/>
          <p:cNvSpPr/>
          <p:nvPr/>
        </p:nvSpPr>
        <p:spPr>
          <a:xfrm rot="-5400000">
            <a:off x="3802062" y="541338"/>
            <a:ext cx="1311275" cy="7848600"/>
          </a:xfrm>
          <a:prstGeom prst="rect">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i="1">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77"/>
        <p:cNvGrpSpPr/>
        <p:nvPr/>
      </p:nvGrpSpPr>
      <p:grpSpPr>
        <a:xfrm>
          <a:off x="0" y="0"/>
          <a:ext cx="0" cy="0"/>
          <a:chOff x="0" y="0"/>
          <a:chExt cx="0" cy="0"/>
        </a:xfrm>
      </p:grpSpPr>
      <p:sp>
        <p:nvSpPr>
          <p:cNvPr id="478" name="Google Shape;478;p54"/>
          <p:cNvSpPr txBox="1">
            <a:spLocks noGrp="1"/>
          </p:cNvSpPr>
          <p:nvPr>
            <p:ph type="title"/>
          </p:nvPr>
        </p:nvSpPr>
        <p:spPr>
          <a:xfrm>
            <a:off x="838200" y="228600"/>
            <a:ext cx="8153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2800"/>
              <a:buFont typeface="Tahoma"/>
              <a:buNone/>
            </a:pPr>
            <a:r>
              <a:rPr lang="en-US" sz="2800" b="1">
                <a:solidFill>
                  <a:schemeClr val="accent2"/>
                </a:solidFill>
                <a:latin typeface="Tahoma"/>
                <a:ea typeface="Tahoma"/>
                <a:cs typeface="Tahoma"/>
                <a:sym typeface="Tahoma"/>
              </a:rPr>
              <a:t>Using logistic regression model to calculate SSI risk for 1 hypothetical patient</a:t>
            </a:r>
            <a:endParaRPr/>
          </a:p>
        </p:txBody>
      </p:sp>
      <p:graphicFrame>
        <p:nvGraphicFramePr>
          <p:cNvPr id="479" name="Google Shape;479;p54"/>
          <p:cNvGraphicFramePr/>
          <p:nvPr/>
        </p:nvGraphicFramePr>
        <p:xfrm>
          <a:off x="723900" y="1752600"/>
          <a:ext cx="3000000" cy="3000000"/>
        </p:xfrm>
        <a:graphic>
          <a:graphicData uri="http://schemas.openxmlformats.org/drawingml/2006/table">
            <a:tbl>
              <a:tblPr firstRow="1" bandRow="1">
                <a:noFill/>
                <a:tableStyleId>{4C26A671-A5A6-4806-BE5C-29A22DD657CB}</a:tableStyleId>
              </a:tblPr>
              <a:tblGrid>
                <a:gridCol w="4038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685800">
                <a:tc>
                  <a:txBody>
                    <a:bodyPr/>
                    <a:lstStyle/>
                    <a:p>
                      <a:pPr marL="0" marR="0" lvl="0" indent="0" algn="ctr" rtl="0">
                        <a:spcBef>
                          <a:spcPts val="0"/>
                        </a:spcBef>
                        <a:spcAft>
                          <a:spcPts val="0"/>
                        </a:spcAft>
                        <a:buNone/>
                      </a:pPr>
                      <a:r>
                        <a:rPr lang="en-US" sz="1350">
                          <a:solidFill>
                            <a:srgbClr val="FF0000"/>
                          </a:solidFill>
                        </a:rPr>
                        <a:t>Risk Factor*</a:t>
                      </a:r>
                      <a:endParaRPr/>
                    </a:p>
                    <a:p>
                      <a:pPr marL="0" marR="0" lvl="0" indent="0" algn="ctr" rtl="0">
                        <a:spcBef>
                          <a:spcPts val="0"/>
                        </a:spcBef>
                        <a:spcAft>
                          <a:spcPts val="0"/>
                        </a:spcAft>
                        <a:buNone/>
                      </a:pPr>
                      <a:r>
                        <a:rPr lang="en-US" sz="1350">
                          <a:solidFill>
                            <a:srgbClr val="FF0000"/>
                          </a:solidFill>
                        </a:rPr>
                        <a:t> (X</a:t>
                      </a:r>
                      <a:r>
                        <a:rPr lang="en-US" sz="1200">
                          <a:solidFill>
                            <a:srgbClr val="FF0000"/>
                          </a:solidFill>
                        </a:rPr>
                        <a:t>1-</a:t>
                      </a:r>
                      <a:r>
                        <a:rPr lang="en-US" sz="1350">
                          <a:solidFill>
                            <a:srgbClr val="FF0000"/>
                          </a:solidFill>
                        </a:rPr>
                        <a:t>X</a:t>
                      </a:r>
                      <a:r>
                        <a:rPr lang="en-US" sz="1200">
                          <a:solidFill>
                            <a:srgbClr val="FF0000"/>
                          </a:solidFill>
                        </a:rPr>
                        <a:t>4</a:t>
                      </a:r>
                      <a:r>
                        <a:rPr lang="en-US" sz="1800">
                          <a:solidFill>
                            <a:srgbClr val="FF0000"/>
                          </a:solidFill>
                        </a:rPr>
                        <a:t>)</a:t>
                      </a:r>
                      <a:endParaRPr sz="1350">
                        <a:solidFill>
                          <a:srgbClr val="FF0000"/>
                        </a:solidFill>
                      </a:endParaRPr>
                    </a:p>
                  </a:txBody>
                  <a:tcPr marL="91450" marR="91450" marT="45725" marB="45725"/>
                </a:tc>
                <a:tc>
                  <a:txBody>
                    <a:bodyPr/>
                    <a:lstStyle/>
                    <a:p>
                      <a:pPr marL="0" marR="0" lvl="0" indent="0" algn="ctr" rtl="0">
                        <a:spcBef>
                          <a:spcPts val="0"/>
                        </a:spcBef>
                        <a:spcAft>
                          <a:spcPts val="0"/>
                        </a:spcAft>
                        <a:buNone/>
                      </a:pPr>
                      <a:r>
                        <a:rPr lang="en-US" sz="1350">
                          <a:solidFill>
                            <a:srgbClr val="FF0000"/>
                          </a:solidFill>
                        </a:rPr>
                        <a:t>Parameter Estimate</a:t>
                      </a:r>
                      <a:endParaRPr/>
                    </a:p>
                    <a:p>
                      <a:pPr marL="0" marR="0" lvl="0" indent="0" algn="ctr" rtl="0">
                        <a:spcBef>
                          <a:spcPts val="0"/>
                        </a:spcBef>
                        <a:spcAft>
                          <a:spcPts val="0"/>
                        </a:spcAft>
                        <a:buNone/>
                      </a:pPr>
                      <a:r>
                        <a:rPr lang="en-US" sz="1350">
                          <a:solidFill>
                            <a:srgbClr val="FF0000"/>
                          </a:solidFill>
                        </a:rPr>
                        <a:t>(β</a:t>
                      </a:r>
                      <a:r>
                        <a:rPr lang="en-US" sz="1200">
                          <a:solidFill>
                            <a:srgbClr val="FF0000"/>
                          </a:solidFill>
                        </a:rPr>
                        <a:t>1</a:t>
                      </a:r>
                      <a:r>
                        <a:rPr lang="en-US" sz="1350">
                          <a:solidFill>
                            <a:srgbClr val="FF0000"/>
                          </a:solidFill>
                        </a:rPr>
                        <a:t> –β</a:t>
                      </a:r>
                      <a:r>
                        <a:rPr lang="en-US" sz="1200">
                          <a:solidFill>
                            <a:srgbClr val="FF0000"/>
                          </a:solidFill>
                        </a:rPr>
                        <a:t>4</a:t>
                      </a:r>
                      <a:r>
                        <a:rPr lang="en-US" sz="1350">
                          <a:solidFill>
                            <a:srgbClr val="FF0000"/>
                          </a:solidFill>
                        </a:rPr>
                        <a:t>)</a:t>
                      </a:r>
                      <a:endParaRPr/>
                    </a:p>
                  </a:txBody>
                  <a:tcPr marL="91450" marR="91450" marT="45725" marB="45725"/>
                </a:tc>
                <a:tc>
                  <a:txBody>
                    <a:bodyPr/>
                    <a:lstStyle/>
                    <a:p>
                      <a:pPr marL="0" marR="0" lvl="0" indent="0" algn="ctr" rtl="0">
                        <a:spcBef>
                          <a:spcPts val="0"/>
                        </a:spcBef>
                        <a:spcAft>
                          <a:spcPts val="0"/>
                        </a:spcAft>
                        <a:buNone/>
                      </a:pPr>
                      <a:r>
                        <a:rPr lang="en-US" sz="1350">
                          <a:solidFill>
                            <a:srgbClr val="FF0000"/>
                          </a:solidFill>
                        </a:rPr>
                        <a:t>Odds Ratio</a:t>
                      </a:r>
                      <a:endParaRPr/>
                    </a:p>
                  </a:txBody>
                  <a:tcPr marL="91450" marR="91450" marT="45725" marB="45725"/>
                </a:tc>
                <a:tc>
                  <a:txBody>
                    <a:bodyPr/>
                    <a:lstStyle/>
                    <a:p>
                      <a:pPr marL="0" marR="0" lvl="0" indent="0" algn="ctr" rtl="0">
                        <a:spcBef>
                          <a:spcPts val="0"/>
                        </a:spcBef>
                        <a:spcAft>
                          <a:spcPts val="0"/>
                        </a:spcAft>
                        <a:buNone/>
                      </a:pPr>
                      <a:r>
                        <a:rPr lang="en-US" sz="1350">
                          <a:solidFill>
                            <a:srgbClr val="FF0000"/>
                          </a:solidFill>
                        </a:rPr>
                        <a:t>p-value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350"/>
                        <a:t>Intercept</a:t>
                      </a:r>
                      <a:endParaRPr/>
                    </a:p>
                  </a:txBody>
                  <a:tcPr marL="91450" marR="91450" marT="45725" marB="45725"/>
                </a:tc>
                <a:tc>
                  <a:txBody>
                    <a:bodyPr/>
                    <a:lstStyle/>
                    <a:p>
                      <a:pPr marL="0" marR="0" lvl="0" indent="0" algn="ctr" rtl="0">
                        <a:spcBef>
                          <a:spcPts val="0"/>
                        </a:spcBef>
                        <a:spcAft>
                          <a:spcPts val="0"/>
                        </a:spcAft>
                        <a:buNone/>
                      </a:pPr>
                      <a:r>
                        <a:rPr lang="en-US" sz="1350"/>
                        <a:t>-5.448</a:t>
                      </a:r>
                      <a:endParaRPr/>
                    </a:p>
                  </a:txBody>
                  <a:tcPr marL="91450" marR="91450" marT="45725" marB="45725"/>
                </a:tc>
                <a:tc>
                  <a:txBody>
                    <a:bodyPr/>
                    <a:lstStyle/>
                    <a:p>
                      <a:pPr marL="0" marR="0" lvl="0" indent="0" algn="ctr" rtl="0">
                        <a:spcBef>
                          <a:spcPts val="0"/>
                        </a:spcBef>
                        <a:spcAft>
                          <a:spcPts val="0"/>
                        </a:spcAft>
                        <a:buNone/>
                      </a:pPr>
                      <a:r>
                        <a:rPr lang="en-US" sz="1350"/>
                        <a:t>---</a:t>
                      </a:r>
                      <a:endParaRPr/>
                    </a:p>
                  </a:txBody>
                  <a:tcPr marL="91450" marR="91450" marT="45725" marB="45725"/>
                </a:tc>
                <a:tc>
                  <a:txBody>
                    <a:bodyPr/>
                    <a:lstStyle/>
                    <a:p>
                      <a:pPr marL="0" marR="0" lvl="0" indent="0" algn="ctr" rtl="0">
                        <a:spcBef>
                          <a:spcPts val="0"/>
                        </a:spcBef>
                        <a:spcAft>
                          <a:spcPts val="0"/>
                        </a:spcAft>
                        <a:buNone/>
                      </a:pPr>
                      <a:r>
                        <a:rPr lang="en-US" sz="1350"/>
                        <a:t>---</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1350"/>
                        <a:t>Age (≤44* vs &gt;44)</a:t>
                      </a:r>
                      <a:endParaRPr/>
                    </a:p>
                  </a:txBody>
                  <a:tcPr marL="91450" marR="91450" marT="45725" marB="45725"/>
                </a:tc>
                <a:tc>
                  <a:txBody>
                    <a:bodyPr/>
                    <a:lstStyle/>
                    <a:p>
                      <a:pPr marL="0" marR="0" lvl="0" indent="0" algn="ctr" rtl="0">
                        <a:spcBef>
                          <a:spcPts val="0"/>
                        </a:spcBef>
                        <a:spcAft>
                          <a:spcPts val="0"/>
                        </a:spcAft>
                        <a:buNone/>
                      </a:pPr>
                      <a:r>
                        <a:rPr lang="en-US" sz="1350"/>
                        <a:t>0.520</a:t>
                      </a:r>
                      <a:endParaRPr/>
                    </a:p>
                  </a:txBody>
                  <a:tcPr marL="91450" marR="91450" marT="45725" marB="45725"/>
                </a:tc>
                <a:tc>
                  <a:txBody>
                    <a:bodyPr/>
                    <a:lstStyle/>
                    <a:p>
                      <a:pPr marL="0" marR="0" lvl="0" indent="0" algn="ctr" rtl="0">
                        <a:spcBef>
                          <a:spcPts val="0"/>
                        </a:spcBef>
                        <a:spcAft>
                          <a:spcPts val="0"/>
                        </a:spcAft>
                        <a:buNone/>
                      </a:pPr>
                      <a:r>
                        <a:rPr lang="en-US" sz="1350"/>
                        <a:t>1.659</a:t>
                      </a:r>
                      <a:endParaRPr/>
                    </a:p>
                  </a:txBody>
                  <a:tcPr marL="91450" marR="91450" marT="45725" marB="45725"/>
                </a:tc>
                <a:tc>
                  <a:txBody>
                    <a:bodyPr/>
                    <a:lstStyle/>
                    <a:p>
                      <a:pPr marL="0" marR="0" lvl="0" indent="0" algn="ctr" rtl="0">
                        <a:spcBef>
                          <a:spcPts val="0"/>
                        </a:spcBef>
                        <a:spcAft>
                          <a:spcPts val="0"/>
                        </a:spcAft>
                        <a:buNone/>
                      </a:pPr>
                      <a:r>
                        <a:rPr lang="en-US" sz="1350"/>
                        <a:t>&lt;0.001</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1350"/>
                        <a:t>ASA (3/4/5* vs 1/2)</a:t>
                      </a:r>
                      <a:endParaRPr/>
                    </a:p>
                  </a:txBody>
                  <a:tcPr marL="91450" marR="91450" marT="45725" marB="45725"/>
                </a:tc>
                <a:tc>
                  <a:txBody>
                    <a:bodyPr/>
                    <a:lstStyle/>
                    <a:p>
                      <a:pPr marL="0" marR="0" lvl="0" indent="0" algn="ctr" rtl="0">
                        <a:spcBef>
                          <a:spcPts val="0"/>
                        </a:spcBef>
                        <a:spcAft>
                          <a:spcPts val="0"/>
                        </a:spcAft>
                        <a:buNone/>
                      </a:pPr>
                      <a:r>
                        <a:rPr lang="en-US" sz="1350"/>
                        <a:t>0.425</a:t>
                      </a:r>
                      <a:endParaRPr/>
                    </a:p>
                  </a:txBody>
                  <a:tcPr marL="91450" marR="91450" marT="45725" marB="45725"/>
                </a:tc>
                <a:tc>
                  <a:txBody>
                    <a:bodyPr/>
                    <a:lstStyle/>
                    <a:p>
                      <a:pPr marL="0" marR="0" lvl="0" indent="0" algn="ctr" rtl="0">
                        <a:spcBef>
                          <a:spcPts val="0"/>
                        </a:spcBef>
                        <a:spcAft>
                          <a:spcPts val="0"/>
                        </a:spcAft>
                        <a:buNone/>
                      </a:pPr>
                      <a:r>
                        <a:rPr lang="en-US" sz="1350"/>
                        <a:t>1.529</a:t>
                      </a:r>
                      <a:endParaRPr/>
                    </a:p>
                  </a:txBody>
                  <a:tcPr marL="91450" marR="91450" marT="45725" marB="45725"/>
                </a:tc>
                <a:tc>
                  <a:txBody>
                    <a:bodyPr/>
                    <a:lstStyle/>
                    <a:p>
                      <a:pPr marL="0" marR="0" lvl="0" indent="0" algn="ctr" rtl="0">
                        <a:spcBef>
                          <a:spcPts val="0"/>
                        </a:spcBef>
                        <a:spcAft>
                          <a:spcPts val="0"/>
                        </a:spcAft>
                        <a:buNone/>
                      </a:pPr>
                      <a:r>
                        <a:rPr lang="en-US" sz="1350"/>
                        <a:t>0.041</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US" sz="1350"/>
                        <a:t>Duration  (&gt;100 mins* vs ≤100 mins)</a:t>
                      </a:r>
                      <a:endParaRPr/>
                    </a:p>
                  </a:txBody>
                  <a:tcPr marL="91450" marR="91450" marT="45725" marB="45725"/>
                </a:tc>
                <a:tc>
                  <a:txBody>
                    <a:bodyPr/>
                    <a:lstStyle/>
                    <a:p>
                      <a:pPr marL="0" marR="0" lvl="0" indent="0" algn="ctr" rtl="0">
                        <a:spcBef>
                          <a:spcPts val="0"/>
                        </a:spcBef>
                        <a:spcAft>
                          <a:spcPts val="0"/>
                        </a:spcAft>
                        <a:buNone/>
                      </a:pPr>
                      <a:r>
                        <a:rPr lang="en-US" sz="1350"/>
                        <a:t>0.501</a:t>
                      </a:r>
                      <a:endParaRPr/>
                    </a:p>
                  </a:txBody>
                  <a:tcPr marL="91450" marR="91450" marT="45725" marB="45725"/>
                </a:tc>
                <a:tc>
                  <a:txBody>
                    <a:bodyPr/>
                    <a:lstStyle/>
                    <a:p>
                      <a:pPr marL="0" marR="0" lvl="0" indent="0" algn="ctr" rtl="0">
                        <a:spcBef>
                          <a:spcPts val="0"/>
                        </a:spcBef>
                        <a:spcAft>
                          <a:spcPts val="0"/>
                        </a:spcAft>
                        <a:buNone/>
                      </a:pPr>
                      <a:r>
                        <a:rPr lang="en-US" sz="1350"/>
                        <a:t>1.650</a:t>
                      </a:r>
                      <a:endParaRPr/>
                    </a:p>
                  </a:txBody>
                  <a:tcPr marL="91450" marR="91450" marT="45725" marB="45725"/>
                </a:tc>
                <a:tc>
                  <a:txBody>
                    <a:bodyPr/>
                    <a:lstStyle/>
                    <a:p>
                      <a:pPr marL="0" marR="0" lvl="0" indent="0" algn="ctr" rtl="0">
                        <a:spcBef>
                          <a:spcPts val="0"/>
                        </a:spcBef>
                        <a:spcAft>
                          <a:spcPts val="0"/>
                        </a:spcAft>
                        <a:buNone/>
                      </a:pPr>
                      <a:r>
                        <a:rPr lang="en-US" sz="1350"/>
                        <a:t>0.002</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n-US" sz="1350"/>
                        <a:t>Med school affiliation (Y*/N)</a:t>
                      </a:r>
                      <a:endParaRPr/>
                    </a:p>
                  </a:txBody>
                  <a:tcPr marL="91450" marR="91450" marT="45725" marB="45725"/>
                </a:tc>
                <a:tc>
                  <a:txBody>
                    <a:bodyPr/>
                    <a:lstStyle/>
                    <a:p>
                      <a:pPr marL="0" marR="0" lvl="0" indent="0" algn="ctr" rtl="0">
                        <a:spcBef>
                          <a:spcPts val="0"/>
                        </a:spcBef>
                        <a:spcAft>
                          <a:spcPts val="0"/>
                        </a:spcAft>
                        <a:buNone/>
                      </a:pPr>
                      <a:r>
                        <a:rPr lang="en-US" sz="1350"/>
                        <a:t>1.069</a:t>
                      </a:r>
                      <a:endParaRPr/>
                    </a:p>
                  </a:txBody>
                  <a:tcPr marL="91450" marR="91450" marT="45725" marB="45725"/>
                </a:tc>
                <a:tc>
                  <a:txBody>
                    <a:bodyPr/>
                    <a:lstStyle/>
                    <a:p>
                      <a:pPr marL="0" marR="0" lvl="0" indent="0" algn="ctr" rtl="0">
                        <a:spcBef>
                          <a:spcPts val="0"/>
                        </a:spcBef>
                        <a:spcAft>
                          <a:spcPts val="0"/>
                        </a:spcAft>
                        <a:buNone/>
                      </a:pPr>
                      <a:r>
                        <a:rPr lang="en-US" sz="1350"/>
                        <a:t>2.912</a:t>
                      </a:r>
                      <a:endParaRPr/>
                    </a:p>
                  </a:txBody>
                  <a:tcPr marL="91450" marR="91450" marT="45725" marB="45725"/>
                </a:tc>
                <a:tc>
                  <a:txBody>
                    <a:bodyPr/>
                    <a:lstStyle/>
                    <a:p>
                      <a:pPr marL="0" marR="0" lvl="0" indent="0" algn="ctr" rtl="0">
                        <a:spcBef>
                          <a:spcPts val="0"/>
                        </a:spcBef>
                        <a:spcAft>
                          <a:spcPts val="0"/>
                        </a:spcAft>
                        <a:buNone/>
                      </a:pPr>
                      <a:r>
                        <a:rPr lang="en-US" sz="1350"/>
                        <a:t>&lt;0.001</a:t>
                      </a:r>
                      <a:endParaRPr/>
                    </a:p>
                  </a:txBody>
                  <a:tcPr marL="91450" marR="91450" marT="45725" marB="45725"/>
                </a:tc>
                <a:extLst>
                  <a:ext uri="{0D108BD9-81ED-4DB2-BD59-A6C34878D82A}">
                    <a16:rowId xmlns:a16="http://schemas.microsoft.com/office/drawing/2014/main" val="10005"/>
                  </a:ext>
                </a:extLst>
              </a:tr>
            </a:tbl>
          </a:graphicData>
        </a:graphic>
      </p:graphicFrame>
      <p:sp>
        <p:nvSpPr>
          <p:cNvPr id="480" name="Google Shape;480;p54"/>
          <p:cNvSpPr txBox="1"/>
          <p:nvPr/>
        </p:nvSpPr>
        <p:spPr>
          <a:xfrm>
            <a:off x="609600" y="4876800"/>
            <a:ext cx="8001000" cy="1446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Noto Sans Symbols"/>
              <a:buNone/>
            </a:pPr>
            <a:r>
              <a:rPr lang="en-US" sz="1600" b="1">
                <a:solidFill>
                  <a:srgbClr val="000000"/>
                </a:solidFill>
                <a:latin typeface="Arial"/>
                <a:ea typeface="Arial"/>
                <a:cs typeface="Arial"/>
                <a:sym typeface="Arial"/>
              </a:rPr>
              <a:t>Hypothetical patient: </a:t>
            </a:r>
            <a:r>
              <a:rPr lang="en-US" sz="1600">
                <a:solidFill>
                  <a:srgbClr val="000000"/>
                </a:solidFill>
                <a:latin typeface="Arial"/>
                <a:ea typeface="Arial"/>
                <a:cs typeface="Arial"/>
                <a:sym typeface="Arial"/>
              </a:rPr>
              <a:t>40 years old, ASA score of 4, duration of 117 minutes, medical school affiliated</a:t>
            </a:r>
            <a:endParaRPr/>
          </a:p>
          <a:p>
            <a:pPr marL="0" marR="0" lvl="0" indent="0" algn="l" rtl="0">
              <a:spcBef>
                <a:spcPts val="0"/>
              </a:spcBef>
              <a:spcAft>
                <a:spcPts val="0"/>
              </a:spcAft>
              <a:buClr>
                <a:schemeClr val="dk1"/>
              </a:buClr>
              <a:buSzPts val="800"/>
              <a:buFont typeface="Noto Sans Symbols"/>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FF0000"/>
              </a:buClr>
              <a:buSzPts val="1600"/>
              <a:buFont typeface="Noto Sans Symbols"/>
              <a:buNone/>
            </a:pPr>
            <a:r>
              <a:rPr lang="en-US" sz="1600" b="1">
                <a:solidFill>
                  <a:srgbClr val="FF0000"/>
                </a:solidFill>
                <a:latin typeface="Arial"/>
                <a:ea typeface="Arial"/>
                <a:cs typeface="Arial"/>
                <a:sym typeface="Arial"/>
              </a:rPr>
              <a:t>logit (p) = α + β</a:t>
            </a:r>
            <a:r>
              <a:rPr lang="en-US" sz="1000" b="1">
                <a:solidFill>
                  <a:srgbClr val="FF0000"/>
                </a:solidFill>
                <a:latin typeface="Arial"/>
                <a:ea typeface="Arial"/>
                <a:cs typeface="Arial"/>
                <a:sym typeface="Arial"/>
              </a:rPr>
              <a:t>1</a:t>
            </a:r>
            <a:r>
              <a:rPr lang="en-US" sz="1600" b="1">
                <a:solidFill>
                  <a:srgbClr val="FF0000"/>
                </a:solidFill>
                <a:latin typeface="Arial"/>
                <a:ea typeface="Arial"/>
                <a:cs typeface="Arial"/>
                <a:sym typeface="Arial"/>
              </a:rPr>
              <a:t>X</a:t>
            </a:r>
            <a:r>
              <a:rPr lang="en-US" sz="1000" b="1">
                <a:solidFill>
                  <a:srgbClr val="FF0000"/>
                </a:solidFill>
                <a:latin typeface="Arial"/>
                <a:ea typeface="Arial"/>
                <a:cs typeface="Arial"/>
                <a:sym typeface="Arial"/>
              </a:rPr>
              <a:t>1</a:t>
            </a:r>
            <a:r>
              <a:rPr lang="en-US" sz="1600" b="1">
                <a:solidFill>
                  <a:srgbClr val="FF0000"/>
                </a:solidFill>
                <a:latin typeface="Arial"/>
                <a:ea typeface="Arial"/>
                <a:cs typeface="Arial"/>
                <a:sym typeface="Arial"/>
              </a:rPr>
              <a:t> + β</a:t>
            </a:r>
            <a:r>
              <a:rPr lang="en-US" sz="1000" b="1">
                <a:solidFill>
                  <a:srgbClr val="FF0000"/>
                </a:solidFill>
                <a:latin typeface="Arial"/>
                <a:ea typeface="Arial"/>
                <a:cs typeface="Arial"/>
                <a:sym typeface="Arial"/>
              </a:rPr>
              <a:t>2</a:t>
            </a:r>
            <a:r>
              <a:rPr lang="en-US" sz="1600" b="1">
                <a:solidFill>
                  <a:srgbClr val="FF0000"/>
                </a:solidFill>
                <a:latin typeface="Arial"/>
                <a:ea typeface="Arial"/>
                <a:cs typeface="Arial"/>
                <a:sym typeface="Arial"/>
              </a:rPr>
              <a:t>X</a:t>
            </a:r>
            <a:r>
              <a:rPr lang="en-US" sz="1000" b="1">
                <a:solidFill>
                  <a:srgbClr val="FF0000"/>
                </a:solidFill>
                <a:latin typeface="Arial"/>
                <a:ea typeface="Arial"/>
                <a:cs typeface="Arial"/>
                <a:sym typeface="Arial"/>
              </a:rPr>
              <a:t>2</a:t>
            </a:r>
            <a:r>
              <a:rPr lang="en-US" sz="1600" b="1">
                <a:solidFill>
                  <a:srgbClr val="FF0000"/>
                </a:solidFill>
                <a:latin typeface="Arial"/>
                <a:ea typeface="Arial"/>
                <a:cs typeface="Arial"/>
                <a:sym typeface="Arial"/>
              </a:rPr>
              <a:t> + β</a:t>
            </a:r>
            <a:r>
              <a:rPr lang="en-US" sz="1000" b="1">
                <a:solidFill>
                  <a:srgbClr val="FF0000"/>
                </a:solidFill>
                <a:latin typeface="Arial"/>
                <a:ea typeface="Arial"/>
                <a:cs typeface="Arial"/>
                <a:sym typeface="Arial"/>
              </a:rPr>
              <a:t>3</a:t>
            </a:r>
            <a:r>
              <a:rPr lang="en-US" sz="1600" b="1">
                <a:solidFill>
                  <a:srgbClr val="FF0000"/>
                </a:solidFill>
                <a:latin typeface="Arial"/>
                <a:ea typeface="Arial"/>
                <a:cs typeface="Arial"/>
                <a:sym typeface="Arial"/>
              </a:rPr>
              <a:t>X</a:t>
            </a:r>
            <a:r>
              <a:rPr lang="en-US" sz="1000" b="1">
                <a:solidFill>
                  <a:srgbClr val="FF0000"/>
                </a:solidFill>
                <a:latin typeface="Arial"/>
                <a:ea typeface="Arial"/>
                <a:cs typeface="Arial"/>
                <a:sym typeface="Arial"/>
              </a:rPr>
              <a:t>3</a:t>
            </a:r>
            <a:r>
              <a:rPr lang="en-US" sz="1600" b="1">
                <a:solidFill>
                  <a:srgbClr val="FF0000"/>
                </a:solidFill>
                <a:latin typeface="Arial"/>
                <a:ea typeface="Arial"/>
                <a:cs typeface="Arial"/>
                <a:sym typeface="Arial"/>
              </a:rPr>
              <a:t> + β</a:t>
            </a:r>
            <a:r>
              <a:rPr lang="en-US" sz="1000" b="1">
                <a:solidFill>
                  <a:srgbClr val="FF0000"/>
                </a:solidFill>
                <a:latin typeface="Arial"/>
                <a:ea typeface="Arial"/>
                <a:cs typeface="Arial"/>
                <a:sym typeface="Arial"/>
              </a:rPr>
              <a:t>4</a:t>
            </a:r>
            <a:r>
              <a:rPr lang="en-US" sz="1600" b="1">
                <a:solidFill>
                  <a:srgbClr val="FF0000"/>
                </a:solidFill>
                <a:latin typeface="Arial"/>
                <a:ea typeface="Arial"/>
                <a:cs typeface="Arial"/>
                <a:sym typeface="Arial"/>
              </a:rPr>
              <a:t>X</a:t>
            </a:r>
            <a:r>
              <a:rPr lang="en-US" sz="1000" b="1">
                <a:solidFill>
                  <a:srgbClr val="FF0000"/>
                </a:solidFill>
                <a:latin typeface="Arial"/>
                <a:ea typeface="Arial"/>
                <a:cs typeface="Arial"/>
                <a:sym typeface="Arial"/>
              </a:rPr>
              <a:t>4</a:t>
            </a:r>
            <a:endParaRPr sz="1600" b="1">
              <a:solidFill>
                <a:srgbClr val="FF0000"/>
              </a:solidFill>
              <a:latin typeface="Arial"/>
              <a:ea typeface="Arial"/>
              <a:cs typeface="Arial"/>
              <a:sym typeface="Arial"/>
            </a:endParaRPr>
          </a:p>
          <a:p>
            <a:pPr marL="0" marR="0" lvl="0" indent="0" algn="l" rtl="0">
              <a:spcBef>
                <a:spcPts val="0"/>
              </a:spcBef>
              <a:spcAft>
                <a:spcPts val="0"/>
              </a:spcAft>
              <a:buClr>
                <a:srgbClr val="000000"/>
              </a:buClr>
              <a:buSzPts val="1600"/>
              <a:buFont typeface="Noto Sans Symbols"/>
              <a:buNone/>
            </a:pPr>
            <a:r>
              <a:rPr lang="en-US" sz="1600">
                <a:solidFill>
                  <a:srgbClr val="000000"/>
                </a:solidFill>
                <a:latin typeface="Arial"/>
                <a:ea typeface="Arial"/>
                <a:cs typeface="Arial"/>
                <a:sym typeface="Arial"/>
              </a:rPr>
              <a:t>logit (p) = -5.448 + 0.520(1*) + 0.425(1*) + 0.501(1*) + 1.069(1*)</a:t>
            </a:r>
            <a:endParaRPr/>
          </a:p>
          <a:p>
            <a:pPr marL="0" marR="0" lvl="0" indent="0" algn="l" rtl="0">
              <a:spcBef>
                <a:spcPts val="0"/>
              </a:spcBef>
              <a:spcAft>
                <a:spcPts val="0"/>
              </a:spcAft>
              <a:buClr>
                <a:srgbClr val="000000"/>
              </a:buClr>
              <a:buSzPts val="1600"/>
              <a:buFont typeface="Noto Sans Symbols"/>
              <a:buNone/>
            </a:pPr>
            <a:r>
              <a:rPr lang="en-US" sz="1600">
                <a:solidFill>
                  <a:srgbClr val="000000"/>
                </a:solidFill>
                <a:latin typeface="Arial"/>
                <a:ea typeface="Arial"/>
                <a:cs typeface="Arial"/>
                <a:sym typeface="Arial"/>
              </a:rPr>
              <a:t>               = </a:t>
            </a:r>
            <a:r>
              <a:rPr lang="en-US" sz="1600" b="1">
                <a:solidFill>
                  <a:srgbClr val="000000"/>
                </a:solidFill>
                <a:latin typeface="Arial"/>
                <a:ea typeface="Arial"/>
                <a:cs typeface="Arial"/>
                <a:sym typeface="Arial"/>
              </a:rPr>
              <a:t>0.05</a:t>
            </a:r>
            <a:r>
              <a:rPr lang="en-US" sz="1600">
                <a:solidFill>
                  <a:srgbClr val="000000"/>
                </a:solidFill>
                <a:latin typeface="Arial"/>
                <a:ea typeface="Arial"/>
                <a:cs typeface="Arial"/>
                <a:sym typeface="Arial"/>
              </a:rPr>
              <a:t> (individual patient’s risk)   </a:t>
            </a:r>
            <a:endParaRPr/>
          </a:p>
        </p:txBody>
      </p:sp>
      <p:sp>
        <p:nvSpPr>
          <p:cNvPr id="481" name="Google Shape;481;p54"/>
          <p:cNvSpPr txBox="1"/>
          <p:nvPr/>
        </p:nvSpPr>
        <p:spPr>
          <a:xfrm>
            <a:off x="1676400" y="6303963"/>
            <a:ext cx="5105400" cy="3381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600"/>
              <a:buFont typeface="Noto Sans Symbols"/>
              <a:buNone/>
            </a:pPr>
            <a:r>
              <a:rPr lang="en-US" sz="1600">
                <a:solidFill>
                  <a:srgbClr val="FF0000"/>
                </a:solidFill>
                <a:latin typeface="Arial"/>
                <a:ea typeface="Arial"/>
                <a:cs typeface="Arial"/>
                <a:sym typeface="Arial"/>
              </a:rPr>
              <a:t>*For these risk factors, if present = 1; if not = 0</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86"/>
        <p:cNvGrpSpPr/>
        <p:nvPr/>
      </p:nvGrpSpPr>
      <p:grpSpPr>
        <a:xfrm>
          <a:off x="0" y="0"/>
          <a:ext cx="0" cy="0"/>
          <a:chOff x="0" y="0"/>
          <a:chExt cx="0" cy="0"/>
        </a:xfrm>
      </p:grpSpPr>
      <p:sp>
        <p:nvSpPr>
          <p:cNvPr id="487" name="Google Shape;487;p5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SSI SIR incorporating many patients</a:t>
            </a:r>
            <a:endParaRPr/>
          </a:p>
        </p:txBody>
      </p:sp>
      <p:graphicFrame>
        <p:nvGraphicFramePr>
          <p:cNvPr id="488" name="Google Shape;488;p55"/>
          <p:cNvGraphicFramePr/>
          <p:nvPr/>
        </p:nvGraphicFramePr>
        <p:xfrm>
          <a:off x="457200" y="1600200"/>
          <a:ext cx="3000000" cy="3000000"/>
        </p:xfrm>
        <a:graphic>
          <a:graphicData uri="http://schemas.openxmlformats.org/drawingml/2006/table">
            <a:tbl>
              <a:tblPr firstRow="1" bandRow="1">
                <a:noFill/>
                <a:tableStyleId>{4C26A671-A5A6-4806-BE5C-29A22DD657CB}</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370850">
                <a:tc>
                  <a:txBody>
                    <a:bodyPr/>
                    <a:lstStyle/>
                    <a:p>
                      <a:pPr marL="0" marR="0" lvl="0" indent="0" algn="ctr" rtl="0">
                        <a:spcBef>
                          <a:spcPts val="0"/>
                        </a:spcBef>
                        <a:spcAft>
                          <a:spcPts val="0"/>
                        </a:spcAft>
                        <a:buNone/>
                      </a:pPr>
                      <a:r>
                        <a:rPr lang="en-US" sz="1600">
                          <a:solidFill>
                            <a:srgbClr val="FF0000"/>
                          </a:solidFill>
                        </a:rPr>
                        <a:t>Patient</a:t>
                      </a:r>
                      <a:endParaRPr/>
                    </a:p>
                  </a:txBody>
                  <a:tcPr marL="91450" marR="91450" marT="45725" marB="45725"/>
                </a:tc>
                <a:tc>
                  <a:txBody>
                    <a:bodyPr/>
                    <a:lstStyle/>
                    <a:p>
                      <a:pPr marL="0" marR="0" lvl="0" indent="0" algn="ctr" rtl="0">
                        <a:spcBef>
                          <a:spcPts val="0"/>
                        </a:spcBef>
                        <a:spcAft>
                          <a:spcPts val="0"/>
                        </a:spcAft>
                        <a:buNone/>
                      </a:pPr>
                      <a:r>
                        <a:rPr lang="en-US" sz="1600">
                          <a:solidFill>
                            <a:srgbClr val="FF0000"/>
                          </a:solidFill>
                        </a:rPr>
                        <a:t>Age</a:t>
                      </a:r>
                      <a:endParaRPr/>
                    </a:p>
                  </a:txBody>
                  <a:tcPr marL="91450" marR="91450" marT="45725" marB="45725"/>
                </a:tc>
                <a:tc>
                  <a:txBody>
                    <a:bodyPr/>
                    <a:lstStyle/>
                    <a:p>
                      <a:pPr marL="0" marR="0" lvl="0" indent="0" algn="ctr" rtl="0">
                        <a:spcBef>
                          <a:spcPts val="0"/>
                        </a:spcBef>
                        <a:spcAft>
                          <a:spcPts val="0"/>
                        </a:spcAft>
                        <a:buNone/>
                      </a:pPr>
                      <a:r>
                        <a:rPr lang="en-US" sz="1600">
                          <a:solidFill>
                            <a:srgbClr val="FF0000"/>
                          </a:solidFill>
                        </a:rPr>
                        <a:t>ASA score</a:t>
                      </a:r>
                      <a:endParaRPr/>
                    </a:p>
                  </a:txBody>
                  <a:tcPr marL="91450" marR="91450" marT="45725" marB="45725"/>
                </a:tc>
                <a:tc>
                  <a:txBody>
                    <a:bodyPr/>
                    <a:lstStyle/>
                    <a:p>
                      <a:pPr marL="0" marR="0" lvl="0" indent="0" algn="ctr" rtl="0">
                        <a:spcBef>
                          <a:spcPts val="0"/>
                        </a:spcBef>
                        <a:spcAft>
                          <a:spcPts val="0"/>
                        </a:spcAft>
                        <a:buNone/>
                      </a:pPr>
                      <a:r>
                        <a:rPr lang="en-US" sz="1600">
                          <a:solidFill>
                            <a:srgbClr val="FF0000"/>
                          </a:solidFill>
                        </a:rPr>
                        <a:t>Duration</a:t>
                      </a:r>
                      <a:endParaRPr/>
                    </a:p>
                  </a:txBody>
                  <a:tcPr marL="91450" marR="91450" marT="45725" marB="45725"/>
                </a:tc>
                <a:tc>
                  <a:txBody>
                    <a:bodyPr/>
                    <a:lstStyle/>
                    <a:p>
                      <a:pPr marL="0" marR="0" lvl="0" indent="0" algn="ctr" rtl="0">
                        <a:spcBef>
                          <a:spcPts val="0"/>
                        </a:spcBef>
                        <a:spcAft>
                          <a:spcPts val="0"/>
                        </a:spcAft>
                        <a:buNone/>
                      </a:pPr>
                      <a:r>
                        <a:rPr lang="en-US" sz="1600">
                          <a:solidFill>
                            <a:srgbClr val="FF0000"/>
                          </a:solidFill>
                        </a:rPr>
                        <a:t>Medical school affiliation</a:t>
                      </a:r>
                      <a:endParaRPr/>
                    </a:p>
                  </a:txBody>
                  <a:tcPr marL="91450" marR="91450" marT="45725" marB="45725"/>
                </a:tc>
                <a:tc>
                  <a:txBody>
                    <a:bodyPr/>
                    <a:lstStyle/>
                    <a:p>
                      <a:pPr marL="0" marR="0" lvl="0" indent="0" algn="ctr" rtl="0">
                        <a:spcBef>
                          <a:spcPts val="0"/>
                        </a:spcBef>
                        <a:spcAft>
                          <a:spcPts val="0"/>
                        </a:spcAft>
                        <a:buNone/>
                      </a:pPr>
                      <a:r>
                        <a:rPr lang="en-US" sz="1600">
                          <a:solidFill>
                            <a:srgbClr val="FF0000"/>
                          </a:solidFill>
                        </a:rPr>
                        <a:t>SSI observed</a:t>
                      </a:r>
                      <a:endParaRPr/>
                    </a:p>
                  </a:txBody>
                  <a:tcPr marL="91450" marR="91450" marT="45725" marB="45725"/>
                </a:tc>
                <a:tc>
                  <a:txBody>
                    <a:bodyPr/>
                    <a:lstStyle/>
                    <a:p>
                      <a:pPr marL="0" marR="0" lvl="0" indent="0" algn="ctr" rtl="0">
                        <a:spcBef>
                          <a:spcPts val="0"/>
                        </a:spcBef>
                        <a:spcAft>
                          <a:spcPts val="0"/>
                        </a:spcAft>
                        <a:buNone/>
                      </a:pPr>
                      <a:r>
                        <a:rPr lang="en-US" sz="1600">
                          <a:solidFill>
                            <a:srgbClr val="FF0000"/>
                          </a:solidFill>
                        </a:rPr>
                        <a:t>Probability of SSI</a:t>
                      </a:r>
                      <a:endParaRPr sz="1600">
                        <a:solidFill>
                          <a:srgbClr val="FF0000"/>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350" b="1"/>
                        <a:t>1</a:t>
                      </a:r>
                      <a:endParaRPr/>
                    </a:p>
                  </a:txBody>
                  <a:tcPr marL="91450" marR="91450" marT="45725" marB="45725"/>
                </a:tc>
                <a:tc>
                  <a:txBody>
                    <a:bodyPr/>
                    <a:lstStyle/>
                    <a:p>
                      <a:pPr marL="0" marR="0" lvl="0" indent="0" algn="ctr" rtl="0">
                        <a:spcBef>
                          <a:spcPts val="0"/>
                        </a:spcBef>
                        <a:spcAft>
                          <a:spcPts val="0"/>
                        </a:spcAft>
                        <a:buNone/>
                      </a:pPr>
                      <a:r>
                        <a:rPr lang="en-US" sz="1350" b="1"/>
                        <a:t>40</a:t>
                      </a:r>
                      <a:endParaRPr/>
                    </a:p>
                  </a:txBody>
                  <a:tcPr marL="91450" marR="91450" marT="45725" marB="45725"/>
                </a:tc>
                <a:tc>
                  <a:txBody>
                    <a:bodyPr/>
                    <a:lstStyle/>
                    <a:p>
                      <a:pPr marL="0" marR="0" lvl="0" indent="0" algn="ctr" rtl="0">
                        <a:spcBef>
                          <a:spcPts val="0"/>
                        </a:spcBef>
                        <a:spcAft>
                          <a:spcPts val="0"/>
                        </a:spcAft>
                        <a:buNone/>
                      </a:pPr>
                      <a:r>
                        <a:rPr lang="en-US" sz="1350" b="1"/>
                        <a:t>4</a:t>
                      </a:r>
                      <a:endParaRPr/>
                    </a:p>
                  </a:txBody>
                  <a:tcPr marL="91450" marR="91450" marT="45725" marB="45725"/>
                </a:tc>
                <a:tc>
                  <a:txBody>
                    <a:bodyPr/>
                    <a:lstStyle/>
                    <a:p>
                      <a:pPr marL="0" marR="0" lvl="0" indent="0" algn="ctr" rtl="0">
                        <a:spcBef>
                          <a:spcPts val="0"/>
                        </a:spcBef>
                        <a:spcAft>
                          <a:spcPts val="0"/>
                        </a:spcAft>
                        <a:buNone/>
                      </a:pPr>
                      <a:r>
                        <a:rPr lang="en-US" sz="1350" b="1"/>
                        <a:t>117</a:t>
                      </a:r>
                      <a:endParaRPr/>
                    </a:p>
                  </a:txBody>
                  <a:tcPr marL="91450" marR="91450" marT="45725" marB="45725"/>
                </a:tc>
                <a:tc>
                  <a:txBody>
                    <a:bodyPr/>
                    <a:lstStyle/>
                    <a:p>
                      <a:pPr marL="0" marR="0" lvl="0" indent="0" algn="ctr" rtl="0">
                        <a:spcBef>
                          <a:spcPts val="0"/>
                        </a:spcBef>
                        <a:spcAft>
                          <a:spcPts val="0"/>
                        </a:spcAft>
                        <a:buNone/>
                      </a:pPr>
                      <a:r>
                        <a:rPr lang="en-US" sz="1350" b="1"/>
                        <a:t>Y</a:t>
                      </a:r>
                      <a:endParaRPr/>
                    </a:p>
                  </a:txBody>
                  <a:tcPr marL="91450" marR="91450" marT="45725" marB="45725"/>
                </a:tc>
                <a:tc>
                  <a:txBody>
                    <a:bodyPr/>
                    <a:lstStyle/>
                    <a:p>
                      <a:pPr marL="0" marR="0" lvl="0" indent="0" algn="ctr" rtl="0">
                        <a:spcBef>
                          <a:spcPts val="0"/>
                        </a:spcBef>
                        <a:spcAft>
                          <a:spcPts val="0"/>
                        </a:spcAft>
                        <a:buNone/>
                      </a:pPr>
                      <a:r>
                        <a:rPr lang="en-US" sz="1350" b="1"/>
                        <a:t>0</a:t>
                      </a:r>
                      <a:endParaRPr/>
                    </a:p>
                  </a:txBody>
                  <a:tcPr marL="91450" marR="91450" marT="45725" marB="45725"/>
                </a:tc>
                <a:tc>
                  <a:txBody>
                    <a:bodyPr/>
                    <a:lstStyle/>
                    <a:p>
                      <a:pPr marL="0" marR="0" lvl="0" indent="0" algn="ctr" rtl="0">
                        <a:spcBef>
                          <a:spcPts val="0"/>
                        </a:spcBef>
                        <a:spcAft>
                          <a:spcPts val="0"/>
                        </a:spcAft>
                        <a:buNone/>
                      </a:pPr>
                      <a:r>
                        <a:rPr lang="en-US" sz="1350" b="1"/>
                        <a:t>0.050</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1350"/>
                        <a:t>2</a:t>
                      </a:r>
                      <a:endParaRPr/>
                    </a:p>
                  </a:txBody>
                  <a:tcPr marL="91450" marR="91450" marT="45725" marB="45725"/>
                </a:tc>
                <a:tc>
                  <a:txBody>
                    <a:bodyPr/>
                    <a:lstStyle/>
                    <a:p>
                      <a:pPr marL="0" marR="0" lvl="0" indent="0" algn="ctr" rtl="0">
                        <a:spcBef>
                          <a:spcPts val="0"/>
                        </a:spcBef>
                        <a:spcAft>
                          <a:spcPts val="0"/>
                        </a:spcAft>
                        <a:buNone/>
                      </a:pPr>
                      <a:r>
                        <a:rPr lang="en-US" sz="1350"/>
                        <a:t>53</a:t>
                      </a:r>
                      <a:endParaRPr/>
                    </a:p>
                  </a:txBody>
                  <a:tcPr marL="91450" marR="91450" marT="45725" marB="45725"/>
                </a:tc>
                <a:tc>
                  <a:txBody>
                    <a:bodyPr/>
                    <a:lstStyle/>
                    <a:p>
                      <a:pPr marL="0" marR="0" lvl="0" indent="0" algn="ctr" rtl="0">
                        <a:spcBef>
                          <a:spcPts val="0"/>
                        </a:spcBef>
                        <a:spcAft>
                          <a:spcPts val="0"/>
                        </a:spcAft>
                        <a:buNone/>
                      </a:pPr>
                      <a:r>
                        <a:rPr lang="en-US" sz="1350"/>
                        <a:t>2</a:t>
                      </a:r>
                      <a:endParaRPr/>
                    </a:p>
                  </a:txBody>
                  <a:tcPr marL="91450" marR="91450" marT="45725" marB="45725"/>
                </a:tc>
                <a:tc>
                  <a:txBody>
                    <a:bodyPr/>
                    <a:lstStyle/>
                    <a:p>
                      <a:pPr marL="0" marR="0" lvl="0" indent="0" algn="ctr" rtl="0">
                        <a:spcBef>
                          <a:spcPts val="0"/>
                        </a:spcBef>
                        <a:spcAft>
                          <a:spcPts val="0"/>
                        </a:spcAft>
                        <a:buNone/>
                      </a:pPr>
                      <a:r>
                        <a:rPr lang="en-US" sz="1350"/>
                        <a:t>95</a:t>
                      </a:r>
                      <a:endParaRPr/>
                    </a:p>
                  </a:txBody>
                  <a:tcPr marL="91450" marR="91450" marT="45725" marB="45725"/>
                </a:tc>
                <a:tc>
                  <a:txBody>
                    <a:bodyPr/>
                    <a:lstStyle/>
                    <a:p>
                      <a:pPr marL="0" marR="0" lvl="0" indent="0" algn="ctr" rtl="0">
                        <a:spcBef>
                          <a:spcPts val="0"/>
                        </a:spcBef>
                        <a:spcAft>
                          <a:spcPts val="0"/>
                        </a:spcAft>
                        <a:buNone/>
                      </a:pPr>
                      <a:r>
                        <a:rPr lang="en-US" sz="1350"/>
                        <a:t>N</a:t>
                      </a:r>
                      <a:endParaRPr/>
                    </a:p>
                  </a:txBody>
                  <a:tcPr marL="91450" marR="91450" marT="45725" marB="45725"/>
                </a:tc>
                <a:tc>
                  <a:txBody>
                    <a:bodyPr/>
                    <a:lstStyle/>
                    <a:p>
                      <a:pPr marL="0" marR="0" lvl="0" indent="0" algn="ctr" rtl="0">
                        <a:spcBef>
                          <a:spcPts val="0"/>
                        </a:spcBef>
                        <a:spcAft>
                          <a:spcPts val="0"/>
                        </a:spcAft>
                        <a:buNone/>
                      </a:pPr>
                      <a:r>
                        <a:rPr lang="en-US" sz="1350"/>
                        <a:t>0</a:t>
                      </a:r>
                      <a:endParaRPr/>
                    </a:p>
                  </a:txBody>
                  <a:tcPr marL="91450" marR="91450" marT="45725" marB="45725"/>
                </a:tc>
                <a:tc>
                  <a:txBody>
                    <a:bodyPr/>
                    <a:lstStyle/>
                    <a:p>
                      <a:pPr marL="0" marR="0" lvl="0" indent="0" algn="ctr" rtl="0">
                        <a:spcBef>
                          <a:spcPts val="0"/>
                        </a:spcBef>
                        <a:spcAft>
                          <a:spcPts val="0"/>
                        </a:spcAft>
                        <a:buNone/>
                      </a:pPr>
                      <a:r>
                        <a:rPr lang="en-US" sz="1350"/>
                        <a:t>0.004</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1350"/>
                        <a:t>3</a:t>
                      </a:r>
                      <a:endParaRPr/>
                    </a:p>
                  </a:txBody>
                  <a:tcPr marL="91450" marR="91450" marT="45725" marB="45725"/>
                </a:tc>
                <a:tc>
                  <a:txBody>
                    <a:bodyPr/>
                    <a:lstStyle/>
                    <a:p>
                      <a:pPr marL="0" marR="0" lvl="0" indent="0" algn="ctr" rtl="0">
                        <a:spcBef>
                          <a:spcPts val="0"/>
                        </a:spcBef>
                        <a:spcAft>
                          <a:spcPts val="0"/>
                        </a:spcAft>
                        <a:buNone/>
                      </a:pPr>
                      <a:r>
                        <a:rPr lang="en-US" sz="1350"/>
                        <a:t>30</a:t>
                      </a:r>
                      <a:endParaRPr/>
                    </a:p>
                  </a:txBody>
                  <a:tcPr marL="91450" marR="91450" marT="45725" marB="45725"/>
                </a:tc>
                <a:tc>
                  <a:txBody>
                    <a:bodyPr/>
                    <a:lstStyle/>
                    <a:p>
                      <a:pPr marL="0" marR="0" lvl="0" indent="0" algn="ctr" rtl="0">
                        <a:spcBef>
                          <a:spcPts val="0"/>
                        </a:spcBef>
                        <a:spcAft>
                          <a:spcPts val="0"/>
                        </a:spcAft>
                        <a:buNone/>
                      </a:pPr>
                      <a:r>
                        <a:rPr lang="en-US" sz="1350"/>
                        <a:t>2</a:t>
                      </a:r>
                      <a:endParaRPr/>
                    </a:p>
                  </a:txBody>
                  <a:tcPr marL="91450" marR="91450" marT="45725" marB="45725"/>
                </a:tc>
                <a:tc>
                  <a:txBody>
                    <a:bodyPr/>
                    <a:lstStyle/>
                    <a:p>
                      <a:pPr marL="0" marR="0" lvl="0" indent="0" algn="ctr" rtl="0">
                        <a:spcBef>
                          <a:spcPts val="0"/>
                        </a:spcBef>
                        <a:spcAft>
                          <a:spcPts val="0"/>
                        </a:spcAft>
                        <a:buNone/>
                      </a:pPr>
                      <a:r>
                        <a:rPr lang="en-US" sz="1350"/>
                        <a:t>107</a:t>
                      </a:r>
                      <a:endParaRPr/>
                    </a:p>
                  </a:txBody>
                  <a:tcPr marL="91450" marR="91450" marT="45725" marB="45725"/>
                </a:tc>
                <a:tc>
                  <a:txBody>
                    <a:bodyPr/>
                    <a:lstStyle/>
                    <a:p>
                      <a:pPr marL="0" marR="0" lvl="0" indent="0" algn="ctr" rtl="0">
                        <a:spcBef>
                          <a:spcPts val="0"/>
                        </a:spcBef>
                        <a:spcAft>
                          <a:spcPts val="0"/>
                        </a:spcAft>
                        <a:buNone/>
                      </a:pPr>
                      <a:r>
                        <a:rPr lang="en-US" sz="1350"/>
                        <a:t>Y</a:t>
                      </a:r>
                      <a:endParaRPr/>
                    </a:p>
                  </a:txBody>
                  <a:tcPr marL="91450" marR="91450" marT="45725" marB="45725"/>
                </a:tc>
                <a:tc>
                  <a:txBody>
                    <a:bodyPr/>
                    <a:lstStyle/>
                    <a:p>
                      <a:pPr marL="0" marR="0" lvl="0" indent="0" algn="ctr" rtl="0">
                        <a:spcBef>
                          <a:spcPts val="0"/>
                        </a:spcBef>
                        <a:spcAft>
                          <a:spcPts val="0"/>
                        </a:spcAft>
                        <a:buNone/>
                      </a:pPr>
                      <a:r>
                        <a:rPr lang="en-US" sz="1350"/>
                        <a:t>1</a:t>
                      </a:r>
                      <a:endParaRPr/>
                    </a:p>
                  </a:txBody>
                  <a:tcPr marL="91450" marR="91450" marT="45725" marB="45725"/>
                </a:tc>
                <a:tc>
                  <a:txBody>
                    <a:bodyPr/>
                    <a:lstStyle/>
                    <a:p>
                      <a:pPr marL="0" marR="0" lvl="0" indent="0" algn="ctr" rtl="0">
                        <a:spcBef>
                          <a:spcPts val="0"/>
                        </a:spcBef>
                        <a:spcAft>
                          <a:spcPts val="0"/>
                        </a:spcAft>
                        <a:buNone/>
                      </a:pPr>
                      <a:r>
                        <a:rPr lang="en-US" sz="1350"/>
                        <a:t>0.033</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US" sz="1350"/>
                        <a:t>.</a:t>
                      </a:r>
                      <a:endParaRPr/>
                    </a:p>
                  </a:txBody>
                  <a:tcPr marL="91450" marR="91450" marT="45725" marB="45725"/>
                </a:tc>
                <a:tc>
                  <a:txBody>
                    <a:bodyPr/>
                    <a:lstStyle/>
                    <a:p>
                      <a:pPr marL="0" marR="0" lvl="0" indent="0" algn="ctr" rtl="0">
                        <a:spcBef>
                          <a:spcPts val="0"/>
                        </a:spcBef>
                        <a:spcAft>
                          <a:spcPts val="0"/>
                        </a:spcAft>
                        <a:buNone/>
                      </a:pPr>
                      <a:r>
                        <a:rPr lang="en-US" sz="1350"/>
                        <a:t>.</a:t>
                      </a:r>
                      <a:endParaRPr/>
                    </a:p>
                  </a:txBody>
                  <a:tcPr marL="91450" marR="91450" marT="45725" marB="45725"/>
                </a:tc>
                <a:tc>
                  <a:txBody>
                    <a:bodyPr/>
                    <a:lstStyle/>
                    <a:p>
                      <a:pPr marL="0" marR="0" lvl="0" indent="0" algn="ctr" rtl="0">
                        <a:spcBef>
                          <a:spcPts val="0"/>
                        </a:spcBef>
                        <a:spcAft>
                          <a:spcPts val="0"/>
                        </a:spcAft>
                        <a:buNone/>
                      </a:pPr>
                      <a:r>
                        <a:rPr lang="en-US" sz="1350"/>
                        <a:t>.</a:t>
                      </a:r>
                      <a:endParaRPr/>
                    </a:p>
                  </a:txBody>
                  <a:tcPr marL="91450" marR="91450" marT="45725" marB="45725"/>
                </a:tc>
                <a:tc>
                  <a:txBody>
                    <a:bodyPr/>
                    <a:lstStyle/>
                    <a:p>
                      <a:pPr marL="0" marR="0" lvl="0" indent="0" algn="ctr" rtl="0">
                        <a:spcBef>
                          <a:spcPts val="0"/>
                        </a:spcBef>
                        <a:spcAft>
                          <a:spcPts val="0"/>
                        </a:spcAft>
                        <a:buNone/>
                      </a:pPr>
                      <a:r>
                        <a:rPr lang="en-US" sz="1350"/>
                        <a:t>.</a:t>
                      </a:r>
                      <a:endParaRPr/>
                    </a:p>
                  </a:txBody>
                  <a:tcPr marL="91450" marR="91450" marT="45725" marB="45725"/>
                </a:tc>
                <a:tc>
                  <a:txBody>
                    <a:bodyPr/>
                    <a:lstStyle/>
                    <a:p>
                      <a:pPr marL="0" marR="0" lvl="0" indent="0" algn="ctr" rtl="0">
                        <a:spcBef>
                          <a:spcPts val="0"/>
                        </a:spcBef>
                        <a:spcAft>
                          <a:spcPts val="0"/>
                        </a:spcAft>
                        <a:buNone/>
                      </a:pPr>
                      <a:r>
                        <a:rPr lang="en-US" sz="1350"/>
                        <a:t>.</a:t>
                      </a:r>
                      <a:endParaRPr/>
                    </a:p>
                  </a:txBody>
                  <a:tcPr marL="91450" marR="91450" marT="45725" marB="45725"/>
                </a:tc>
                <a:tc>
                  <a:txBody>
                    <a:bodyPr/>
                    <a:lstStyle/>
                    <a:p>
                      <a:pPr marL="0" marR="0" lvl="0" indent="0" algn="ctr" rtl="0">
                        <a:spcBef>
                          <a:spcPts val="0"/>
                        </a:spcBef>
                        <a:spcAft>
                          <a:spcPts val="0"/>
                        </a:spcAft>
                        <a:buNone/>
                      </a:pPr>
                      <a:r>
                        <a:rPr lang="en-US" sz="1350"/>
                        <a:t>.</a:t>
                      </a:r>
                      <a:endParaRPr/>
                    </a:p>
                  </a:txBody>
                  <a:tcPr marL="91450" marR="91450" marT="45725" marB="45725"/>
                </a:tc>
                <a:tc>
                  <a:txBody>
                    <a:bodyPr/>
                    <a:lstStyle/>
                    <a:p>
                      <a:pPr marL="0" marR="0" lvl="0" indent="0" algn="ctr" rtl="0">
                        <a:spcBef>
                          <a:spcPts val="0"/>
                        </a:spcBef>
                        <a:spcAft>
                          <a:spcPts val="0"/>
                        </a:spcAft>
                        <a:buNone/>
                      </a:pPr>
                      <a:r>
                        <a:rPr lang="en-US" sz="1350"/>
                        <a:t>.</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n-US" sz="1350"/>
                        <a:t>100</a:t>
                      </a:r>
                      <a:endParaRPr/>
                    </a:p>
                  </a:txBody>
                  <a:tcPr marL="91450" marR="91450" marT="45725" marB="45725"/>
                </a:tc>
                <a:tc>
                  <a:txBody>
                    <a:bodyPr/>
                    <a:lstStyle/>
                    <a:p>
                      <a:pPr marL="0" marR="0" lvl="0" indent="0" algn="ctr" rtl="0">
                        <a:spcBef>
                          <a:spcPts val="0"/>
                        </a:spcBef>
                        <a:spcAft>
                          <a:spcPts val="0"/>
                        </a:spcAft>
                        <a:buNone/>
                      </a:pPr>
                      <a:r>
                        <a:rPr lang="en-US" sz="1350"/>
                        <a:t>37</a:t>
                      </a:r>
                      <a:endParaRPr/>
                    </a:p>
                  </a:txBody>
                  <a:tcPr marL="91450" marR="91450" marT="45725" marB="45725"/>
                </a:tc>
                <a:tc>
                  <a:txBody>
                    <a:bodyPr/>
                    <a:lstStyle/>
                    <a:p>
                      <a:pPr marL="0" marR="0" lvl="0" indent="0" algn="ctr" rtl="0">
                        <a:spcBef>
                          <a:spcPts val="0"/>
                        </a:spcBef>
                        <a:spcAft>
                          <a:spcPts val="0"/>
                        </a:spcAft>
                        <a:buNone/>
                      </a:pPr>
                      <a:r>
                        <a:rPr lang="en-US" sz="1350"/>
                        <a:t>4</a:t>
                      </a:r>
                      <a:endParaRPr/>
                    </a:p>
                  </a:txBody>
                  <a:tcPr marL="91450" marR="91450" marT="45725" marB="45725"/>
                </a:tc>
                <a:tc>
                  <a:txBody>
                    <a:bodyPr/>
                    <a:lstStyle/>
                    <a:p>
                      <a:pPr marL="0" marR="0" lvl="0" indent="0" algn="ctr" rtl="0">
                        <a:spcBef>
                          <a:spcPts val="0"/>
                        </a:spcBef>
                        <a:spcAft>
                          <a:spcPts val="0"/>
                        </a:spcAft>
                        <a:buNone/>
                      </a:pPr>
                      <a:r>
                        <a:rPr lang="en-US" sz="1350"/>
                        <a:t>128</a:t>
                      </a:r>
                      <a:endParaRPr/>
                    </a:p>
                  </a:txBody>
                  <a:tcPr marL="91450" marR="91450" marT="45725" marB="45725"/>
                </a:tc>
                <a:tc>
                  <a:txBody>
                    <a:bodyPr/>
                    <a:lstStyle/>
                    <a:p>
                      <a:pPr marL="0" marR="0" lvl="0" indent="0" algn="ctr" rtl="0">
                        <a:spcBef>
                          <a:spcPts val="0"/>
                        </a:spcBef>
                        <a:spcAft>
                          <a:spcPts val="0"/>
                        </a:spcAft>
                        <a:buNone/>
                      </a:pPr>
                      <a:r>
                        <a:rPr lang="en-US" sz="1350"/>
                        <a:t>Y</a:t>
                      </a:r>
                      <a:endParaRPr/>
                    </a:p>
                  </a:txBody>
                  <a:tcPr marL="91450" marR="91450" marT="45725" marB="45725"/>
                </a:tc>
                <a:tc>
                  <a:txBody>
                    <a:bodyPr/>
                    <a:lstStyle/>
                    <a:p>
                      <a:pPr marL="0" marR="0" lvl="0" indent="0" algn="ctr" rtl="0">
                        <a:spcBef>
                          <a:spcPts val="0"/>
                        </a:spcBef>
                        <a:spcAft>
                          <a:spcPts val="0"/>
                        </a:spcAft>
                        <a:buNone/>
                      </a:pPr>
                      <a:r>
                        <a:rPr lang="en-US" sz="1350"/>
                        <a:t>1</a:t>
                      </a:r>
                      <a:endParaRPr/>
                    </a:p>
                  </a:txBody>
                  <a:tcPr marL="91450" marR="91450" marT="45725" marB="45725"/>
                </a:tc>
                <a:tc>
                  <a:txBody>
                    <a:bodyPr/>
                    <a:lstStyle/>
                    <a:p>
                      <a:pPr marL="0" marR="0" lvl="0" indent="0" algn="ctr" rtl="0">
                        <a:spcBef>
                          <a:spcPts val="0"/>
                        </a:spcBef>
                        <a:spcAft>
                          <a:spcPts val="0"/>
                        </a:spcAft>
                        <a:buNone/>
                      </a:pPr>
                      <a:r>
                        <a:rPr lang="en-US" sz="1350"/>
                        <a:t>0.050</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ctr" rtl="0">
                        <a:spcBef>
                          <a:spcPts val="0"/>
                        </a:spcBef>
                        <a:spcAft>
                          <a:spcPts val="0"/>
                        </a:spcAft>
                        <a:buNone/>
                      </a:pPr>
                      <a:r>
                        <a:rPr lang="en-US" sz="1350"/>
                        <a:t>Total</a:t>
                      </a:r>
                      <a:endParaRPr/>
                    </a:p>
                  </a:txBody>
                  <a:tcPr marL="91450" marR="91450" marT="45725" marB="45725"/>
                </a:tc>
                <a:tc>
                  <a:txBody>
                    <a:bodyPr/>
                    <a:lstStyle/>
                    <a:p>
                      <a:pPr marL="0" marR="0" lvl="0" indent="0" algn="ctr" rtl="0">
                        <a:spcBef>
                          <a:spcPts val="0"/>
                        </a:spcBef>
                        <a:spcAft>
                          <a:spcPts val="0"/>
                        </a:spcAft>
                        <a:buNone/>
                      </a:pPr>
                      <a:r>
                        <a:rPr lang="en-US" sz="1350"/>
                        <a:t>---</a:t>
                      </a:r>
                      <a:endParaRPr/>
                    </a:p>
                  </a:txBody>
                  <a:tcPr marL="91450" marR="91450" marT="45725" marB="45725"/>
                </a:tc>
                <a:tc>
                  <a:txBody>
                    <a:bodyPr/>
                    <a:lstStyle/>
                    <a:p>
                      <a:pPr marL="0" marR="0" lvl="0" indent="0" algn="ctr" rtl="0">
                        <a:spcBef>
                          <a:spcPts val="0"/>
                        </a:spcBef>
                        <a:spcAft>
                          <a:spcPts val="0"/>
                        </a:spcAft>
                        <a:buNone/>
                      </a:pPr>
                      <a:r>
                        <a:rPr lang="en-US" sz="1350"/>
                        <a:t>---</a:t>
                      </a:r>
                      <a:endParaRPr/>
                    </a:p>
                  </a:txBody>
                  <a:tcPr marL="91450" marR="91450" marT="45725" marB="45725"/>
                </a:tc>
                <a:tc>
                  <a:txBody>
                    <a:bodyPr/>
                    <a:lstStyle/>
                    <a:p>
                      <a:pPr marL="0" marR="0" lvl="0" indent="0" algn="ctr" rtl="0">
                        <a:spcBef>
                          <a:spcPts val="0"/>
                        </a:spcBef>
                        <a:spcAft>
                          <a:spcPts val="0"/>
                        </a:spcAft>
                        <a:buNone/>
                      </a:pPr>
                      <a:r>
                        <a:rPr lang="en-US" sz="1350"/>
                        <a:t>---</a:t>
                      </a:r>
                      <a:endParaRPr/>
                    </a:p>
                  </a:txBody>
                  <a:tcPr marL="91450" marR="91450" marT="45725" marB="45725"/>
                </a:tc>
                <a:tc>
                  <a:txBody>
                    <a:bodyPr/>
                    <a:lstStyle/>
                    <a:p>
                      <a:pPr marL="0" marR="0" lvl="0" indent="0" algn="ctr" rtl="0">
                        <a:spcBef>
                          <a:spcPts val="0"/>
                        </a:spcBef>
                        <a:spcAft>
                          <a:spcPts val="0"/>
                        </a:spcAft>
                        <a:buNone/>
                      </a:pPr>
                      <a:r>
                        <a:rPr lang="en-US" sz="1350"/>
                        <a:t>---</a:t>
                      </a:r>
                      <a:endParaRPr/>
                    </a:p>
                  </a:txBody>
                  <a:tcPr marL="91450" marR="91450" marT="45725" marB="45725"/>
                </a:tc>
                <a:tc>
                  <a:txBody>
                    <a:bodyPr/>
                    <a:lstStyle/>
                    <a:p>
                      <a:pPr marL="0" marR="0" lvl="0" indent="0" algn="ctr" rtl="0">
                        <a:spcBef>
                          <a:spcPts val="0"/>
                        </a:spcBef>
                        <a:spcAft>
                          <a:spcPts val="0"/>
                        </a:spcAft>
                        <a:buNone/>
                      </a:pPr>
                      <a:r>
                        <a:rPr lang="en-US" sz="1350"/>
                        <a:t>3</a:t>
                      </a:r>
                      <a:endParaRPr/>
                    </a:p>
                  </a:txBody>
                  <a:tcPr marL="91450" marR="91450" marT="45725" marB="45725"/>
                </a:tc>
                <a:tc>
                  <a:txBody>
                    <a:bodyPr/>
                    <a:lstStyle/>
                    <a:p>
                      <a:pPr marL="0" marR="0" lvl="0" indent="0" algn="ctr" rtl="0">
                        <a:spcBef>
                          <a:spcPts val="0"/>
                        </a:spcBef>
                        <a:spcAft>
                          <a:spcPts val="0"/>
                        </a:spcAft>
                        <a:buNone/>
                      </a:pPr>
                      <a:r>
                        <a:rPr lang="en-US" sz="1350"/>
                        <a:t>2.91</a:t>
                      </a:r>
                      <a:endParaRPr/>
                    </a:p>
                  </a:txBody>
                  <a:tcPr marL="91450" marR="91450" marT="45725" marB="45725"/>
                </a:tc>
                <a:extLst>
                  <a:ext uri="{0D108BD9-81ED-4DB2-BD59-A6C34878D82A}">
                    <a16:rowId xmlns:a16="http://schemas.microsoft.com/office/drawing/2014/main" val="10006"/>
                  </a:ext>
                </a:extLst>
              </a:tr>
            </a:tbl>
          </a:graphicData>
        </a:graphic>
      </p:graphicFrame>
      <p:sp>
        <p:nvSpPr>
          <p:cNvPr id="489" name="Google Shape;489;p55"/>
          <p:cNvSpPr/>
          <p:nvPr/>
        </p:nvSpPr>
        <p:spPr>
          <a:xfrm>
            <a:off x="1066800" y="4876800"/>
            <a:ext cx="6858000" cy="1219200"/>
          </a:xfrm>
          <a:prstGeom prst="rect">
            <a:avLst/>
          </a:prstGeom>
          <a:solidFill>
            <a:schemeClr val="accent1">
              <a:alpha val="26666"/>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a:solidFill>
                  <a:srgbClr val="000000"/>
                </a:solidFill>
                <a:latin typeface="Arial"/>
                <a:ea typeface="Arial"/>
                <a:cs typeface="Arial"/>
                <a:sym typeface="Arial"/>
              </a:rPr>
              <a:t>        SIR = </a:t>
            </a:r>
            <a:r>
              <a:rPr lang="en-US" sz="2000" u="sng">
                <a:solidFill>
                  <a:srgbClr val="000000"/>
                </a:solidFill>
                <a:latin typeface="Arial"/>
                <a:ea typeface="Arial"/>
                <a:cs typeface="Arial"/>
                <a:sym typeface="Arial"/>
              </a:rPr>
              <a:t>number of </a:t>
            </a:r>
            <a:r>
              <a:rPr lang="en-US" sz="2000" b="1" u="sng">
                <a:solidFill>
                  <a:srgbClr val="000000"/>
                </a:solidFill>
                <a:latin typeface="Arial"/>
                <a:ea typeface="Arial"/>
                <a:cs typeface="Arial"/>
                <a:sym typeface="Arial"/>
              </a:rPr>
              <a:t>observed</a:t>
            </a:r>
            <a:r>
              <a:rPr lang="en-US" sz="2000" u="sng">
                <a:solidFill>
                  <a:srgbClr val="000000"/>
                </a:solidFill>
                <a:latin typeface="Arial"/>
                <a:ea typeface="Arial"/>
                <a:cs typeface="Arial"/>
                <a:sym typeface="Arial"/>
              </a:rPr>
              <a:t> SSIs </a:t>
            </a:r>
            <a:r>
              <a:rPr lang="en-US" sz="2000">
                <a:solidFill>
                  <a:srgbClr val="000000"/>
                </a:solidFill>
                <a:latin typeface="Arial"/>
                <a:ea typeface="Arial"/>
                <a:cs typeface="Arial"/>
                <a:sym typeface="Arial"/>
              </a:rPr>
              <a:t> = </a:t>
            </a:r>
            <a:r>
              <a:rPr lang="en-US" sz="2000" u="sng">
                <a:solidFill>
                  <a:srgbClr val="000000"/>
                </a:solidFill>
                <a:latin typeface="Arial"/>
                <a:ea typeface="Arial"/>
                <a:cs typeface="Arial"/>
                <a:sym typeface="Arial"/>
              </a:rPr>
              <a:t>   3   </a:t>
            </a:r>
            <a:r>
              <a:rPr lang="en-US" sz="2000">
                <a:solidFill>
                  <a:srgbClr val="000000"/>
                </a:solidFill>
                <a:latin typeface="Arial"/>
                <a:ea typeface="Arial"/>
                <a:cs typeface="Arial"/>
                <a:sym typeface="Arial"/>
              </a:rPr>
              <a:t>= 1.03</a:t>
            </a:r>
            <a:r>
              <a:rPr lang="en-US" sz="2000" u="sng">
                <a:solidFill>
                  <a:srgbClr val="000000"/>
                </a:solidFill>
                <a:latin typeface="Arial"/>
                <a:ea typeface="Arial"/>
                <a:cs typeface="Arial"/>
                <a:sym typeface="Arial"/>
              </a:rPr>
              <a:t>  </a:t>
            </a:r>
            <a:endParaRPr/>
          </a:p>
          <a:p>
            <a:pPr marL="0" marR="0" lvl="0" indent="0" algn="l" rtl="0">
              <a:spcBef>
                <a:spcPts val="0"/>
              </a:spcBef>
              <a:spcAft>
                <a:spcPts val="0"/>
              </a:spcAft>
              <a:buNone/>
            </a:pPr>
            <a:r>
              <a:rPr lang="en-US" sz="2000">
                <a:solidFill>
                  <a:srgbClr val="000000"/>
                </a:solidFill>
                <a:latin typeface="Arial"/>
                <a:ea typeface="Arial"/>
                <a:cs typeface="Arial"/>
                <a:sym typeface="Arial"/>
              </a:rPr>
              <a:t>                  number of </a:t>
            </a:r>
            <a:r>
              <a:rPr lang="en-US" sz="2000" b="1">
                <a:solidFill>
                  <a:srgbClr val="000000"/>
                </a:solidFill>
                <a:latin typeface="Arial"/>
                <a:ea typeface="Arial"/>
                <a:cs typeface="Arial"/>
                <a:sym typeface="Arial"/>
              </a:rPr>
              <a:t>predicted</a:t>
            </a:r>
            <a:r>
              <a:rPr lang="en-US" sz="2000">
                <a:solidFill>
                  <a:srgbClr val="000000"/>
                </a:solidFill>
                <a:latin typeface="Arial"/>
                <a:ea typeface="Arial"/>
                <a:cs typeface="Arial"/>
                <a:sym typeface="Arial"/>
              </a:rPr>
              <a:t> SSIs      2.91</a:t>
            </a:r>
            <a:endParaRPr/>
          </a:p>
        </p:txBody>
      </p:sp>
      <p:sp>
        <p:nvSpPr>
          <p:cNvPr id="490" name="Google Shape;490;p55"/>
          <p:cNvSpPr txBox="1"/>
          <p:nvPr/>
        </p:nvSpPr>
        <p:spPr>
          <a:xfrm>
            <a:off x="1082675" y="6265863"/>
            <a:ext cx="6934200" cy="368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800"/>
              <a:buFont typeface="Noto Sans Symbols"/>
              <a:buNone/>
            </a:pPr>
            <a:r>
              <a:rPr lang="en-US" sz="1800">
                <a:solidFill>
                  <a:srgbClr val="000000"/>
                </a:solidFill>
                <a:latin typeface="Arial"/>
                <a:ea typeface="Arial"/>
                <a:cs typeface="Arial"/>
                <a:sym typeface="Arial"/>
              </a:rPr>
              <a:t>* Does not include all risk factors for SSIs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94"/>
        <p:cNvGrpSpPr/>
        <p:nvPr/>
      </p:nvGrpSpPr>
      <p:grpSpPr>
        <a:xfrm>
          <a:off x="0" y="0"/>
          <a:ext cx="0" cy="0"/>
          <a:chOff x="0" y="0"/>
          <a:chExt cx="0" cy="0"/>
        </a:xfrm>
      </p:grpSpPr>
      <p:pic>
        <p:nvPicPr>
          <p:cNvPr id="495" name="Google Shape;495;p56"/>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496" name="Google Shape;496;p56"/>
          <p:cNvSpPr txBox="1">
            <a:spLocks noGrp="1"/>
          </p:cNvSpPr>
          <p:nvPr>
            <p:ph type="ctrTitle"/>
          </p:nvPr>
        </p:nvSpPr>
        <p:spPr>
          <a:xfrm>
            <a:off x="1447800" y="1219200"/>
            <a:ext cx="6629400" cy="22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2"/>
              </a:buClr>
              <a:buSzPts val="4000"/>
              <a:buFont typeface="Tahoma"/>
              <a:buNone/>
            </a:pPr>
            <a:r>
              <a:rPr lang="en-US" sz="4000" b="1">
                <a:solidFill>
                  <a:schemeClr val="accent2"/>
                </a:solidFill>
                <a:latin typeface="Tahoma"/>
                <a:ea typeface="Tahoma"/>
                <a:cs typeface="Tahoma"/>
                <a:sym typeface="Tahoma"/>
              </a:rPr>
              <a:t>Thanks ! </a:t>
            </a:r>
            <a:endParaRPr/>
          </a:p>
        </p:txBody>
      </p:sp>
      <p:sp>
        <p:nvSpPr>
          <p:cNvPr id="497" name="Google Shape;497;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a:solidFill>
                  <a:srgbClr val="000000"/>
                </a:solidFill>
                <a:latin typeface="Arial"/>
                <a:ea typeface="Arial"/>
                <a:cs typeface="Arial"/>
                <a:sym typeface="Arial"/>
              </a:rPr>
              <a:t>44</a:t>
            </a:fld>
            <a:endParaRPr sz="10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pic>
        <p:nvPicPr>
          <p:cNvPr id="121" name="Google Shape;121;p17"/>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122" name="Google Shape;122;p17"/>
          <p:cNvSpPr txBox="1">
            <a:spLocks noGrp="1"/>
          </p:cNvSpPr>
          <p:nvPr>
            <p:ph type="title"/>
          </p:nvPr>
        </p:nvSpPr>
        <p:spPr>
          <a:xfrm>
            <a:off x="1828800" y="851181"/>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Standardized infection ratio </a:t>
            </a:r>
            <a:endParaRPr sz="3200">
              <a:solidFill>
                <a:schemeClr val="accent2"/>
              </a:solidFill>
              <a:latin typeface="Tahoma"/>
              <a:ea typeface="Tahoma"/>
              <a:cs typeface="Tahoma"/>
              <a:sym typeface="Tahoma"/>
            </a:endParaRPr>
          </a:p>
        </p:txBody>
      </p:sp>
      <p:sp>
        <p:nvSpPr>
          <p:cNvPr id="123" name="Google Shape;123;p17"/>
          <p:cNvSpPr txBox="1">
            <a:spLocks noGrp="1"/>
          </p:cNvSpPr>
          <p:nvPr>
            <p:ph type="body" idx="1"/>
          </p:nvPr>
        </p:nvSpPr>
        <p:spPr>
          <a:xfrm>
            <a:off x="838200" y="1600200"/>
            <a:ext cx="7629525" cy="2971800"/>
          </a:xfrm>
          <a:prstGeom prst="rect">
            <a:avLst/>
          </a:prstGeom>
          <a:noFill/>
          <a:ln>
            <a:noFill/>
          </a:ln>
        </p:spPr>
        <p:txBody>
          <a:bodyPr spcFirstLastPara="1" wrap="square" lIns="91425" tIns="45700" rIns="91425" bIns="45700" anchor="t" anchorCtr="0">
            <a:normAutofit/>
          </a:bodyPr>
          <a:lstStyle/>
          <a:p>
            <a:pPr marL="381000" lvl="0" indent="-381000" algn="l" rtl="0">
              <a:lnSpc>
                <a:spcPct val="90000"/>
              </a:lnSpc>
              <a:spcBef>
                <a:spcPts val="0"/>
              </a:spcBef>
              <a:spcAft>
                <a:spcPts val="0"/>
              </a:spcAft>
              <a:buClr>
                <a:srgbClr val="000000"/>
              </a:buClr>
              <a:buSzPts val="3200"/>
              <a:buChar char="•"/>
            </a:pPr>
            <a:r>
              <a:rPr lang="en-US" sz="3200">
                <a:solidFill>
                  <a:srgbClr val="000000"/>
                </a:solidFill>
                <a:latin typeface="Calibri"/>
                <a:ea typeface="Calibri"/>
                <a:cs typeface="Calibri"/>
                <a:sym typeface="Calibri"/>
              </a:rPr>
              <a:t>The standardized infection ratio (SIR) is a summary measure used to track HAIs at a national, state, or local level over time. </a:t>
            </a:r>
            <a:endParaRPr/>
          </a:p>
          <a:p>
            <a:pPr marL="381000" lvl="0" indent="-381000" algn="l" rtl="0">
              <a:lnSpc>
                <a:spcPct val="90000"/>
              </a:lnSpc>
              <a:spcBef>
                <a:spcPts val="0"/>
              </a:spcBef>
              <a:spcAft>
                <a:spcPts val="0"/>
              </a:spcAft>
              <a:buClr>
                <a:srgbClr val="000000"/>
              </a:buClr>
              <a:buSzPts val="3200"/>
              <a:buChar char="•"/>
            </a:pPr>
            <a:r>
              <a:rPr lang="en-US" sz="3200">
                <a:solidFill>
                  <a:srgbClr val="000000"/>
                </a:solidFill>
                <a:latin typeface="Calibri"/>
                <a:ea typeface="Calibri"/>
                <a:cs typeface="Calibri"/>
                <a:sym typeface="Calibri"/>
              </a:rPr>
              <a:t>SIR provides improved risk adjustment and replace risk-stratified HAI rates.</a:t>
            </a:r>
            <a:endParaRPr/>
          </a:p>
          <a:p>
            <a:pPr marL="381000" lvl="0" indent="-228600" algn="l" rtl="0">
              <a:lnSpc>
                <a:spcPct val="90000"/>
              </a:lnSpc>
              <a:spcBef>
                <a:spcPts val="600"/>
              </a:spcBef>
              <a:spcAft>
                <a:spcPts val="0"/>
              </a:spcAft>
              <a:buClr>
                <a:schemeClr val="dk1"/>
              </a:buClr>
              <a:buSzPts val="2400"/>
              <a:buNone/>
            </a:pPr>
            <a:endParaRPr sz="2400" b="1"/>
          </a:p>
          <a:p>
            <a:pPr marL="381000" lvl="0" indent="-228600" algn="l" rtl="0">
              <a:lnSpc>
                <a:spcPct val="90000"/>
              </a:lnSpc>
              <a:spcBef>
                <a:spcPts val="1200"/>
              </a:spcBef>
              <a:spcAft>
                <a:spcPts val="0"/>
              </a:spcAft>
              <a:buClr>
                <a:schemeClr val="dk1"/>
              </a:buClr>
              <a:buSzPts val="2400"/>
              <a:buNone/>
            </a:pPr>
            <a:endParaRPr sz="2400"/>
          </a:p>
        </p:txBody>
      </p:sp>
      <p:sp>
        <p:nvSpPr>
          <p:cNvPr id="124" name="Google Shape;12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000"/>
              <a:buFont typeface="Noto Sans Symbols"/>
              <a:buNone/>
            </a:pPr>
            <a:fld id="{00000000-1234-1234-1234-123412341234}" type="slidenum">
              <a:rPr lang="en-US" sz="1000" b="0" i="0" u="none" strike="noStrike" cap="none">
                <a:solidFill>
                  <a:schemeClr val="dk1"/>
                </a:solidFill>
                <a:latin typeface="Arial"/>
                <a:ea typeface="Arial"/>
                <a:cs typeface="Arial"/>
                <a:sym typeface="Arial"/>
              </a:rPr>
              <a:t>5</a:t>
            </a:fld>
            <a:endParaRPr sz="1000" b="0" i="0" u="none" strike="noStrike" cap="none">
              <a:solidFill>
                <a:schemeClr val="dk1"/>
              </a:solidFill>
              <a:latin typeface="Arial"/>
              <a:ea typeface="Arial"/>
              <a:cs typeface="Arial"/>
              <a:sym typeface="Arial"/>
            </a:endParaRPr>
          </a:p>
        </p:txBody>
      </p:sp>
      <p:sp>
        <p:nvSpPr>
          <p:cNvPr id="125" name="Google Shape;125;p17"/>
          <p:cNvSpPr/>
          <p:nvPr/>
        </p:nvSpPr>
        <p:spPr>
          <a:xfrm>
            <a:off x="1219200" y="4267200"/>
            <a:ext cx="6858000" cy="1752600"/>
          </a:xfrm>
          <a:prstGeom prst="rect">
            <a:avLst/>
          </a:prstGeom>
          <a:solidFill>
            <a:schemeClr val="accent1">
              <a:alpha val="26666"/>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26" name="Google Shape;126;p17"/>
          <p:cNvSpPr/>
          <p:nvPr/>
        </p:nvSpPr>
        <p:spPr>
          <a:xfrm>
            <a:off x="3505200" y="4478338"/>
            <a:ext cx="3600450" cy="52387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Noto Sans Symbols"/>
              <a:buNone/>
            </a:pPr>
            <a:r>
              <a:rPr lang="en-US" sz="2800" b="0" i="0" u="none" strike="noStrike" cap="none">
                <a:solidFill>
                  <a:schemeClr val="dk1"/>
                </a:solidFill>
                <a:latin typeface="Arial"/>
                <a:ea typeface="Arial"/>
                <a:cs typeface="Arial"/>
                <a:sym typeface="Arial"/>
              </a:rPr>
              <a:t>Observed HAI events</a:t>
            </a:r>
            <a:endParaRPr/>
          </a:p>
        </p:txBody>
      </p:sp>
      <p:sp>
        <p:nvSpPr>
          <p:cNvPr id="127" name="Google Shape;127;p17"/>
          <p:cNvSpPr/>
          <p:nvPr/>
        </p:nvSpPr>
        <p:spPr>
          <a:xfrm>
            <a:off x="3505200" y="5033963"/>
            <a:ext cx="3540125" cy="52387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Noto Sans Symbols"/>
              <a:buNone/>
            </a:pPr>
            <a:r>
              <a:rPr lang="en-US" sz="2800" b="0" i="0" u="none" strike="noStrike" cap="none">
                <a:solidFill>
                  <a:schemeClr val="dk1"/>
                </a:solidFill>
                <a:latin typeface="Arial"/>
                <a:ea typeface="Arial"/>
                <a:cs typeface="Arial"/>
                <a:sym typeface="Arial"/>
              </a:rPr>
              <a:t>Expected HAI events</a:t>
            </a:r>
            <a:endParaRPr/>
          </a:p>
        </p:txBody>
      </p:sp>
      <p:cxnSp>
        <p:nvCxnSpPr>
          <p:cNvPr id="128" name="Google Shape;128;p17"/>
          <p:cNvCxnSpPr/>
          <p:nvPr/>
        </p:nvCxnSpPr>
        <p:spPr>
          <a:xfrm>
            <a:off x="3505200" y="5030788"/>
            <a:ext cx="3449638" cy="0"/>
          </a:xfrm>
          <a:prstGeom prst="straightConnector1">
            <a:avLst/>
          </a:prstGeom>
          <a:noFill/>
          <a:ln w="38100" cap="flat" cmpd="sng">
            <a:solidFill>
              <a:schemeClr val="dk1"/>
            </a:solidFill>
            <a:prstDash val="solid"/>
            <a:round/>
            <a:headEnd type="none" w="med" len="med"/>
            <a:tailEnd type="none" w="med" len="med"/>
          </a:ln>
        </p:spPr>
      </p:cxnSp>
      <p:sp>
        <p:nvSpPr>
          <p:cNvPr id="129" name="Google Shape;129;p17"/>
          <p:cNvSpPr/>
          <p:nvPr/>
        </p:nvSpPr>
        <p:spPr>
          <a:xfrm>
            <a:off x="1695450" y="4752975"/>
            <a:ext cx="1809750" cy="5222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0000"/>
              </a:buClr>
              <a:buSzPts val="2800"/>
              <a:buFont typeface="Noto Sans Symbols"/>
              <a:buNone/>
            </a:pPr>
            <a:r>
              <a:rPr lang="en-US" sz="2800" b="1" i="0" u="none" strike="noStrike" cap="none">
                <a:solidFill>
                  <a:srgbClr val="FF0000"/>
                </a:solidFill>
                <a:latin typeface="Arial"/>
                <a:ea typeface="Arial"/>
                <a:cs typeface="Arial"/>
                <a:sym typeface="Arial"/>
              </a:rPr>
              <a:t>HAI SIR</a:t>
            </a:r>
            <a:r>
              <a:rPr lang="en-US" sz="2800" b="0" i="0" u="none" strike="noStrike" cap="none">
                <a:solidFill>
                  <a:srgbClr val="FF0000"/>
                </a:solidFill>
                <a:latin typeface="Arial"/>
                <a:ea typeface="Arial"/>
                <a:cs typeface="Arial"/>
                <a:sym typeface="Arial"/>
              </a:rPr>
              <a:t>=</a:t>
            </a:r>
            <a:r>
              <a:rPr lang="en-US" sz="2800" b="0" i="0" u="none" strike="noStrike" cap="none">
                <a:solidFill>
                  <a:schemeClr val="dk1"/>
                </a:solidFill>
                <a:latin typeface="Arial"/>
                <a:ea typeface="Arial"/>
                <a:cs typeface="Arial"/>
                <a:sym typeface="Aria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pic>
        <p:nvPicPr>
          <p:cNvPr id="135" name="Google Shape;135;p18"/>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136" name="Google Shape;136;p18"/>
          <p:cNvSpPr txBox="1">
            <a:spLocks noGrp="1"/>
          </p:cNvSpPr>
          <p:nvPr>
            <p:ph type="title"/>
          </p:nvPr>
        </p:nvSpPr>
        <p:spPr>
          <a:xfrm>
            <a:off x="1422109" y="912649"/>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Standardized Utilization Ratio</a:t>
            </a:r>
            <a:endParaRPr sz="3200">
              <a:solidFill>
                <a:schemeClr val="accent2"/>
              </a:solidFill>
              <a:latin typeface="Tahoma"/>
              <a:ea typeface="Tahoma"/>
              <a:cs typeface="Tahoma"/>
              <a:sym typeface="Tahoma"/>
            </a:endParaRPr>
          </a:p>
        </p:txBody>
      </p:sp>
      <p:sp>
        <p:nvSpPr>
          <p:cNvPr id="137" name="Google Shape;137;p18"/>
          <p:cNvSpPr txBox="1">
            <a:spLocks noGrp="1"/>
          </p:cNvSpPr>
          <p:nvPr>
            <p:ph type="body" idx="1"/>
          </p:nvPr>
        </p:nvSpPr>
        <p:spPr>
          <a:xfrm>
            <a:off x="838200" y="1600200"/>
            <a:ext cx="7629525" cy="2971800"/>
          </a:xfrm>
          <a:prstGeom prst="rect">
            <a:avLst/>
          </a:prstGeom>
          <a:noFill/>
          <a:ln>
            <a:noFill/>
          </a:ln>
        </p:spPr>
        <p:txBody>
          <a:bodyPr spcFirstLastPara="1" wrap="square" lIns="91425" tIns="45700" rIns="91425" bIns="45700" anchor="t" anchorCtr="0">
            <a:normAutofit/>
          </a:bodyPr>
          <a:lstStyle/>
          <a:p>
            <a:pPr marL="381000" lvl="0" indent="-381000" algn="l" rtl="0">
              <a:lnSpc>
                <a:spcPct val="90000"/>
              </a:lnSpc>
              <a:spcBef>
                <a:spcPts val="0"/>
              </a:spcBef>
              <a:spcAft>
                <a:spcPts val="0"/>
              </a:spcAft>
              <a:buClr>
                <a:srgbClr val="000000"/>
              </a:buClr>
              <a:buSzPts val="3200"/>
              <a:buChar char="•"/>
            </a:pPr>
            <a:r>
              <a:rPr lang="en-US" sz="3200">
                <a:solidFill>
                  <a:srgbClr val="000000"/>
                </a:solidFill>
                <a:latin typeface="Calibri"/>
                <a:ea typeface="Calibri"/>
                <a:cs typeface="Calibri"/>
                <a:sym typeface="Calibri"/>
              </a:rPr>
              <a:t>The standardized utilization ratio (SUR) is a summary measure used to track DUR at a national, state, or local level over time. </a:t>
            </a:r>
            <a:endParaRPr/>
          </a:p>
          <a:p>
            <a:pPr marL="381000" lvl="0" indent="-381000" algn="l" rtl="0">
              <a:lnSpc>
                <a:spcPct val="90000"/>
              </a:lnSpc>
              <a:spcBef>
                <a:spcPts val="0"/>
              </a:spcBef>
              <a:spcAft>
                <a:spcPts val="0"/>
              </a:spcAft>
              <a:buClr>
                <a:srgbClr val="000000"/>
              </a:buClr>
              <a:buSzPts val="3200"/>
              <a:buChar char="•"/>
            </a:pPr>
            <a:r>
              <a:rPr lang="en-US" sz="3200">
                <a:solidFill>
                  <a:srgbClr val="000000"/>
                </a:solidFill>
                <a:latin typeface="Calibri"/>
                <a:ea typeface="Calibri"/>
                <a:cs typeface="Calibri"/>
                <a:sym typeface="Calibri"/>
              </a:rPr>
              <a:t>SUR provides improved risk adjustment and replace risk-stratified DUR rates.</a:t>
            </a:r>
            <a:endParaRPr/>
          </a:p>
          <a:p>
            <a:pPr marL="381000" lvl="0" indent="-228600" algn="l" rtl="0">
              <a:lnSpc>
                <a:spcPct val="90000"/>
              </a:lnSpc>
              <a:spcBef>
                <a:spcPts val="600"/>
              </a:spcBef>
              <a:spcAft>
                <a:spcPts val="0"/>
              </a:spcAft>
              <a:buClr>
                <a:schemeClr val="dk1"/>
              </a:buClr>
              <a:buSzPts val="2400"/>
              <a:buNone/>
            </a:pPr>
            <a:endParaRPr sz="2400" b="1"/>
          </a:p>
          <a:p>
            <a:pPr marL="381000" lvl="0" indent="-228600" algn="l" rtl="0">
              <a:lnSpc>
                <a:spcPct val="90000"/>
              </a:lnSpc>
              <a:spcBef>
                <a:spcPts val="1200"/>
              </a:spcBef>
              <a:spcAft>
                <a:spcPts val="0"/>
              </a:spcAft>
              <a:buClr>
                <a:schemeClr val="dk1"/>
              </a:buClr>
              <a:buSzPts val="2400"/>
              <a:buNone/>
            </a:pPr>
            <a:endParaRPr sz="2400"/>
          </a:p>
        </p:txBody>
      </p:sp>
      <p:sp>
        <p:nvSpPr>
          <p:cNvPr id="138" name="Google Shape;138;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1000"/>
              <a:buFont typeface="Noto Sans Symbols"/>
              <a:buNone/>
            </a:pPr>
            <a:fld id="{00000000-1234-1234-1234-123412341234}" type="slidenum">
              <a:rPr lang="en-US" sz="1000" b="0" i="0" u="none" strike="noStrike" cap="none">
                <a:solidFill>
                  <a:srgbClr val="000000"/>
                </a:solidFill>
                <a:latin typeface="Arial"/>
                <a:ea typeface="Arial"/>
                <a:cs typeface="Arial"/>
                <a:sym typeface="Arial"/>
              </a:rPr>
              <a:t>6</a:t>
            </a:fld>
            <a:endParaRPr sz="1000" b="0" i="0" u="none" strike="noStrike" cap="none">
              <a:solidFill>
                <a:srgbClr val="000000"/>
              </a:solidFill>
              <a:latin typeface="Arial"/>
              <a:ea typeface="Arial"/>
              <a:cs typeface="Arial"/>
              <a:sym typeface="Arial"/>
            </a:endParaRPr>
          </a:p>
        </p:txBody>
      </p:sp>
      <p:sp>
        <p:nvSpPr>
          <p:cNvPr id="139" name="Google Shape;139;p18"/>
          <p:cNvSpPr/>
          <p:nvPr/>
        </p:nvSpPr>
        <p:spPr>
          <a:xfrm>
            <a:off x="1333500" y="4157990"/>
            <a:ext cx="6858000" cy="1752600"/>
          </a:xfrm>
          <a:prstGeom prst="rect">
            <a:avLst/>
          </a:prstGeom>
          <a:solidFill>
            <a:schemeClr val="accent1">
              <a:alpha val="26666"/>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E1"/>
              </a:solidFill>
              <a:latin typeface="Arial"/>
              <a:ea typeface="Arial"/>
              <a:cs typeface="Arial"/>
              <a:sym typeface="Arial"/>
            </a:endParaRPr>
          </a:p>
        </p:txBody>
      </p:sp>
      <p:sp>
        <p:nvSpPr>
          <p:cNvPr id="140" name="Google Shape;140;p18"/>
          <p:cNvSpPr/>
          <p:nvPr/>
        </p:nvSpPr>
        <p:spPr>
          <a:xfrm>
            <a:off x="3505200" y="4478665"/>
            <a:ext cx="3743332" cy="5232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800"/>
              <a:buFont typeface="Noto Sans Symbols"/>
              <a:buNone/>
            </a:pPr>
            <a:r>
              <a:rPr lang="en-US" sz="2800" b="0" i="0" u="none" strike="noStrike" cap="none">
                <a:solidFill>
                  <a:srgbClr val="000000"/>
                </a:solidFill>
                <a:latin typeface="Arial"/>
                <a:ea typeface="Arial"/>
                <a:cs typeface="Arial"/>
                <a:sym typeface="Arial"/>
              </a:rPr>
              <a:t>Observed device days</a:t>
            </a:r>
            <a:endParaRPr/>
          </a:p>
        </p:txBody>
      </p:sp>
      <p:sp>
        <p:nvSpPr>
          <p:cNvPr id="141" name="Google Shape;141;p18"/>
          <p:cNvSpPr/>
          <p:nvPr/>
        </p:nvSpPr>
        <p:spPr>
          <a:xfrm>
            <a:off x="3505200" y="5034290"/>
            <a:ext cx="3682418" cy="5232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800"/>
              <a:buFont typeface="Noto Sans Symbols"/>
              <a:buNone/>
            </a:pPr>
            <a:r>
              <a:rPr lang="en-US" sz="2800" b="0" i="0" u="none" strike="noStrike" cap="none">
                <a:solidFill>
                  <a:srgbClr val="000000"/>
                </a:solidFill>
                <a:latin typeface="Arial"/>
                <a:ea typeface="Arial"/>
                <a:cs typeface="Arial"/>
                <a:sym typeface="Arial"/>
              </a:rPr>
              <a:t>Expected device days</a:t>
            </a:r>
            <a:endParaRPr/>
          </a:p>
        </p:txBody>
      </p:sp>
      <p:cxnSp>
        <p:nvCxnSpPr>
          <p:cNvPr id="142" name="Google Shape;142;p18"/>
          <p:cNvCxnSpPr/>
          <p:nvPr/>
        </p:nvCxnSpPr>
        <p:spPr>
          <a:xfrm>
            <a:off x="3505200" y="5030788"/>
            <a:ext cx="3682418" cy="3502"/>
          </a:xfrm>
          <a:prstGeom prst="straightConnector1">
            <a:avLst/>
          </a:prstGeom>
          <a:noFill/>
          <a:ln w="38100" cap="flat" cmpd="sng">
            <a:solidFill>
              <a:schemeClr val="dk1"/>
            </a:solidFill>
            <a:prstDash val="solid"/>
            <a:round/>
            <a:headEnd type="none" w="med" len="med"/>
            <a:tailEnd type="none" w="med" len="med"/>
          </a:ln>
        </p:spPr>
      </p:cxnSp>
      <p:sp>
        <p:nvSpPr>
          <p:cNvPr id="143" name="Google Shape;143;p18"/>
          <p:cNvSpPr/>
          <p:nvPr/>
        </p:nvSpPr>
        <p:spPr>
          <a:xfrm>
            <a:off x="1557980" y="4754891"/>
            <a:ext cx="1970411" cy="5232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0000"/>
              </a:buClr>
              <a:buSzPts val="2800"/>
              <a:buFont typeface="Noto Sans Symbols"/>
              <a:buNone/>
            </a:pPr>
            <a:r>
              <a:rPr lang="en-US" sz="2800" b="1" i="0" u="none" strike="noStrike" cap="none">
                <a:solidFill>
                  <a:srgbClr val="FF0000"/>
                </a:solidFill>
                <a:latin typeface="Arial"/>
                <a:ea typeface="Arial"/>
                <a:cs typeface="Arial"/>
                <a:sym typeface="Arial"/>
              </a:rPr>
              <a:t>HAI SUR</a:t>
            </a:r>
            <a:r>
              <a:rPr lang="en-US" sz="2800" b="0" i="0" u="none" strike="noStrike" cap="none">
                <a:solidFill>
                  <a:srgbClr val="FF0000"/>
                </a:solidFill>
                <a:latin typeface="Arial"/>
                <a:ea typeface="Arial"/>
                <a:cs typeface="Arial"/>
                <a:sym typeface="Arial"/>
              </a:rPr>
              <a:t>=</a:t>
            </a:r>
            <a:r>
              <a:rPr lang="en-US" sz="28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8"/>
        <p:cNvGrpSpPr/>
        <p:nvPr/>
      </p:nvGrpSpPr>
      <p:grpSpPr>
        <a:xfrm>
          <a:off x="0" y="0"/>
          <a:ext cx="0" cy="0"/>
          <a:chOff x="0" y="0"/>
          <a:chExt cx="0" cy="0"/>
        </a:xfrm>
      </p:grpSpPr>
      <p:pic>
        <p:nvPicPr>
          <p:cNvPr id="149" name="Google Shape;149;p19"/>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150" name="Google Shape;150;p19"/>
          <p:cNvSpPr txBox="1">
            <a:spLocks noGrp="1"/>
          </p:cNvSpPr>
          <p:nvPr>
            <p:ph type="title"/>
          </p:nvPr>
        </p:nvSpPr>
        <p:spPr>
          <a:xfrm>
            <a:off x="1676400" y="1044762"/>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Standardized infection ratio </a:t>
            </a:r>
            <a:endParaRPr sz="3200">
              <a:solidFill>
                <a:schemeClr val="accent2"/>
              </a:solidFill>
              <a:latin typeface="Tahoma"/>
              <a:ea typeface="Tahoma"/>
              <a:cs typeface="Tahoma"/>
              <a:sym typeface="Tahoma"/>
            </a:endParaRPr>
          </a:p>
        </p:txBody>
      </p:sp>
      <p:sp>
        <p:nvSpPr>
          <p:cNvPr id="151" name="Google Shape;151;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000"/>
              <a:buFont typeface="Noto Sans Symbols"/>
              <a:buNone/>
            </a:pPr>
            <a:fld id="{00000000-1234-1234-1234-123412341234}" type="slidenum">
              <a:rPr lang="en-US" sz="1000" b="0" i="0" u="none" strike="noStrike" cap="none">
                <a:solidFill>
                  <a:schemeClr val="dk1"/>
                </a:solidFill>
                <a:latin typeface="Arial"/>
                <a:ea typeface="Arial"/>
                <a:cs typeface="Arial"/>
                <a:sym typeface="Arial"/>
              </a:rPr>
              <a:t>7</a:t>
            </a:fld>
            <a:endParaRPr sz="1000" b="0" i="0" u="none" strike="noStrike" cap="none">
              <a:solidFill>
                <a:schemeClr val="dk1"/>
              </a:solidFill>
              <a:latin typeface="Arial"/>
              <a:ea typeface="Arial"/>
              <a:cs typeface="Arial"/>
              <a:sym typeface="Arial"/>
            </a:endParaRPr>
          </a:p>
        </p:txBody>
      </p:sp>
      <p:pic>
        <p:nvPicPr>
          <p:cNvPr id="152" name="Google Shape;152;p19"/>
          <p:cNvPicPr preferRelativeResize="0"/>
          <p:nvPr/>
        </p:nvPicPr>
        <p:blipFill rotWithShape="1">
          <a:blip r:embed="rId4">
            <a:alphaModFix/>
          </a:blip>
          <a:srcRect/>
          <a:stretch/>
        </p:blipFill>
        <p:spPr>
          <a:xfrm>
            <a:off x="528227" y="1676400"/>
            <a:ext cx="8129588" cy="4451350"/>
          </a:xfrm>
          <a:prstGeom prst="rect">
            <a:avLst/>
          </a:prstGeom>
          <a:noFill/>
          <a:ln>
            <a:noFill/>
          </a:ln>
        </p:spPr>
      </p:pic>
      <p:sp>
        <p:nvSpPr>
          <p:cNvPr id="153" name="Google Shape;153;p19"/>
          <p:cNvSpPr/>
          <p:nvPr/>
        </p:nvSpPr>
        <p:spPr>
          <a:xfrm>
            <a:off x="685800" y="3086100"/>
            <a:ext cx="1752600" cy="990600"/>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pic>
        <p:nvPicPr>
          <p:cNvPr id="159" name="Google Shape;159;p20"/>
          <p:cNvPicPr preferRelativeResize="0"/>
          <p:nvPr/>
        </p:nvPicPr>
        <p:blipFill rotWithShape="1">
          <a:blip r:embed="rId3">
            <a:alphaModFix/>
          </a:blip>
          <a:srcRect/>
          <a:stretch/>
        </p:blipFill>
        <p:spPr>
          <a:xfrm>
            <a:off x="21022" y="45739"/>
            <a:ext cx="9143999" cy="6812261"/>
          </a:xfrm>
          <a:prstGeom prst="rect">
            <a:avLst/>
          </a:prstGeom>
          <a:noFill/>
          <a:ln>
            <a:noFill/>
          </a:ln>
        </p:spPr>
      </p:pic>
      <p:sp>
        <p:nvSpPr>
          <p:cNvPr id="160" name="Google Shape;160;p20"/>
          <p:cNvSpPr txBox="1">
            <a:spLocks noGrp="1"/>
          </p:cNvSpPr>
          <p:nvPr>
            <p:ph type="title"/>
          </p:nvPr>
        </p:nvSpPr>
        <p:spPr>
          <a:xfrm>
            <a:off x="2819400" y="903194"/>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200"/>
              <a:buFont typeface="Tahoma"/>
              <a:buNone/>
            </a:pPr>
            <a:r>
              <a:rPr lang="en-US" sz="3200" b="1">
                <a:solidFill>
                  <a:schemeClr val="accent2"/>
                </a:solidFill>
                <a:latin typeface="Tahoma"/>
                <a:ea typeface="Tahoma"/>
                <a:cs typeface="Tahoma"/>
                <a:sym typeface="Tahoma"/>
              </a:rPr>
              <a:t>Advantages of SIR</a:t>
            </a:r>
            <a:endParaRPr sz="3200">
              <a:solidFill>
                <a:schemeClr val="accent2"/>
              </a:solidFill>
              <a:latin typeface="Tahoma"/>
              <a:ea typeface="Tahoma"/>
              <a:cs typeface="Tahoma"/>
              <a:sym typeface="Tahoma"/>
            </a:endParaRPr>
          </a:p>
        </p:txBody>
      </p:sp>
      <p:sp>
        <p:nvSpPr>
          <p:cNvPr id="161" name="Google Shape;161;p20"/>
          <p:cNvSpPr txBox="1">
            <a:spLocks noGrp="1"/>
          </p:cNvSpPr>
          <p:nvPr>
            <p:ph type="body" idx="1"/>
          </p:nvPr>
        </p:nvSpPr>
        <p:spPr>
          <a:xfrm>
            <a:off x="929529" y="2057400"/>
            <a:ext cx="7629525" cy="48006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rgbClr val="FF0000"/>
              </a:buClr>
              <a:buSzPts val="2500"/>
              <a:buFont typeface="Arial"/>
              <a:buChar char="•"/>
            </a:pPr>
            <a:r>
              <a:rPr lang="en-US" sz="2500" b="1">
                <a:solidFill>
                  <a:srgbClr val="FF0000"/>
                </a:solidFill>
                <a:latin typeface="Calibri"/>
                <a:ea typeface="Calibri"/>
                <a:cs typeface="Calibri"/>
                <a:sym typeface="Calibri"/>
              </a:rPr>
              <a:t>Single summary metric</a:t>
            </a:r>
            <a:endParaRPr/>
          </a:p>
          <a:p>
            <a:pPr marL="514350" lvl="1" indent="-171450" algn="l" rtl="0">
              <a:lnSpc>
                <a:spcPct val="90000"/>
              </a:lnSpc>
              <a:spcBef>
                <a:spcPts val="0"/>
              </a:spcBef>
              <a:spcAft>
                <a:spcPts val="0"/>
              </a:spcAft>
              <a:buClr>
                <a:srgbClr val="000000"/>
              </a:buClr>
              <a:buSzPts val="2200"/>
              <a:buFont typeface="Arial"/>
              <a:buChar char="–"/>
            </a:pPr>
            <a:r>
              <a:rPr lang="en-US" sz="2200">
                <a:solidFill>
                  <a:srgbClr val="000000"/>
                </a:solidFill>
                <a:latin typeface="Calibri"/>
                <a:ea typeface="Calibri"/>
                <a:cs typeface="Calibri"/>
                <a:sym typeface="Calibri"/>
              </a:rPr>
              <a:t>One number that can be used to make comparisons</a:t>
            </a:r>
            <a:endParaRPr sz="2200">
              <a:solidFill>
                <a:srgbClr val="00B0F0"/>
              </a:solidFill>
              <a:latin typeface="Calibri"/>
              <a:ea typeface="Calibri"/>
              <a:cs typeface="Calibri"/>
              <a:sym typeface="Calibri"/>
            </a:endParaRPr>
          </a:p>
          <a:p>
            <a:pPr marL="171450" lvl="0" indent="-171450" algn="l" rtl="0">
              <a:lnSpc>
                <a:spcPct val="90000"/>
              </a:lnSpc>
              <a:spcBef>
                <a:spcPts val="0"/>
              </a:spcBef>
              <a:spcAft>
                <a:spcPts val="0"/>
              </a:spcAft>
              <a:buClr>
                <a:srgbClr val="FF0000"/>
              </a:buClr>
              <a:buSzPts val="2500"/>
              <a:buFont typeface="Arial"/>
              <a:buChar char="•"/>
            </a:pPr>
            <a:r>
              <a:rPr lang="en-US" sz="2500" b="1">
                <a:solidFill>
                  <a:srgbClr val="FF0000"/>
                </a:solidFill>
                <a:latin typeface="Calibri"/>
                <a:ea typeface="Calibri"/>
                <a:cs typeface="Calibri"/>
                <a:sym typeface="Calibri"/>
              </a:rPr>
              <a:t>Risk-adjusted</a:t>
            </a:r>
            <a:endParaRPr/>
          </a:p>
          <a:p>
            <a:pPr marL="514350" lvl="1" indent="-171450" algn="l" rtl="0">
              <a:lnSpc>
                <a:spcPct val="90000"/>
              </a:lnSpc>
              <a:spcBef>
                <a:spcPts val="0"/>
              </a:spcBef>
              <a:spcAft>
                <a:spcPts val="0"/>
              </a:spcAft>
              <a:buClr>
                <a:srgbClr val="000000"/>
              </a:buClr>
              <a:buSzPts val="2200"/>
              <a:buFont typeface="Arial"/>
              <a:buChar char="–"/>
            </a:pPr>
            <a:r>
              <a:rPr lang="en-US" sz="2200">
                <a:solidFill>
                  <a:srgbClr val="000000"/>
                </a:solidFill>
                <a:latin typeface="Calibri"/>
                <a:ea typeface="Calibri"/>
                <a:cs typeface="Calibri"/>
                <a:sym typeface="Calibri"/>
              </a:rPr>
              <a:t>Adjusts for factors known to be associated with differences in HAI rates</a:t>
            </a:r>
            <a:endParaRPr/>
          </a:p>
          <a:p>
            <a:pPr marL="171450" lvl="0" indent="-171450" algn="l" rtl="0">
              <a:lnSpc>
                <a:spcPct val="90000"/>
              </a:lnSpc>
              <a:spcBef>
                <a:spcPts val="0"/>
              </a:spcBef>
              <a:spcAft>
                <a:spcPts val="0"/>
              </a:spcAft>
              <a:buClr>
                <a:srgbClr val="FF0000"/>
              </a:buClr>
              <a:buSzPts val="2500"/>
              <a:buFont typeface="Arial"/>
              <a:buChar char="•"/>
            </a:pPr>
            <a:r>
              <a:rPr lang="en-US" sz="2500" b="1">
                <a:solidFill>
                  <a:srgbClr val="FF0000"/>
                </a:solidFill>
                <a:latin typeface="Calibri"/>
                <a:ea typeface="Calibri"/>
                <a:cs typeface="Calibri"/>
                <a:sym typeface="Calibri"/>
              </a:rPr>
              <a:t>Scalable</a:t>
            </a:r>
            <a:endParaRPr/>
          </a:p>
          <a:p>
            <a:pPr marL="514350" lvl="1" indent="-171450" algn="l" rtl="0">
              <a:lnSpc>
                <a:spcPct val="90000"/>
              </a:lnSpc>
              <a:spcBef>
                <a:spcPts val="0"/>
              </a:spcBef>
              <a:spcAft>
                <a:spcPts val="0"/>
              </a:spcAft>
              <a:buClr>
                <a:srgbClr val="000000"/>
              </a:buClr>
              <a:buSzPts val="2200"/>
              <a:buFont typeface="Arial"/>
              <a:buChar char="–"/>
            </a:pPr>
            <a:r>
              <a:rPr lang="en-US" sz="2200">
                <a:solidFill>
                  <a:srgbClr val="000000"/>
                </a:solidFill>
                <a:latin typeface="Calibri"/>
                <a:ea typeface="Calibri"/>
                <a:cs typeface="Calibri"/>
                <a:sym typeface="Calibri"/>
              </a:rPr>
              <a:t>Can be calculated at national, regional, facility-wide, location-specific, by surgeon for SSIs, etc.</a:t>
            </a:r>
            <a:endParaRPr/>
          </a:p>
          <a:p>
            <a:pPr marL="171450" lvl="0" indent="-171450" algn="l" rtl="0">
              <a:lnSpc>
                <a:spcPct val="90000"/>
              </a:lnSpc>
              <a:spcBef>
                <a:spcPts val="0"/>
              </a:spcBef>
              <a:spcAft>
                <a:spcPts val="0"/>
              </a:spcAft>
              <a:buClr>
                <a:srgbClr val="FF0000"/>
              </a:buClr>
              <a:buSzPts val="2500"/>
              <a:buFont typeface="Arial"/>
              <a:buChar char="•"/>
            </a:pPr>
            <a:r>
              <a:rPr lang="en-US" sz="2500" b="1">
                <a:solidFill>
                  <a:srgbClr val="FF0000"/>
                </a:solidFill>
                <a:latin typeface="Calibri"/>
                <a:ea typeface="Calibri"/>
                <a:cs typeface="Calibri"/>
                <a:sym typeface="Calibri"/>
              </a:rPr>
              <a:t>Easy understood</a:t>
            </a:r>
            <a:endParaRPr/>
          </a:p>
          <a:p>
            <a:pPr marL="514350" lvl="1" indent="-171450" algn="l" rtl="0">
              <a:lnSpc>
                <a:spcPct val="90000"/>
              </a:lnSpc>
              <a:spcBef>
                <a:spcPts val="0"/>
              </a:spcBef>
              <a:spcAft>
                <a:spcPts val="0"/>
              </a:spcAft>
              <a:buClr>
                <a:srgbClr val="000000"/>
              </a:buClr>
              <a:buSzPts val="2200"/>
              <a:buFont typeface="Arial"/>
              <a:buChar char="–"/>
            </a:pPr>
            <a:r>
              <a:rPr lang="en-US" sz="2200">
                <a:solidFill>
                  <a:srgbClr val="000000"/>
                </a:solidFill>
                <a:latin typeface="Calibri"/>
                <a:ea typeface="Calibri"/>
                <a:cs typeface="Calibri"/>
                <a:sym typeface="Calibri"/>
              </a:rPr>
              <a:t>An easier measure to discuss among internal and external stakeholders</a:t>
            </a:r>
            <a:endParaRPr sz="2400" b="1"/>
          </a:p>
          <a:p>
            <a:pPr marL="381000" lvl="0" indent="-228600" algn="l" rtl="0">
              <a:lnSpc>
                <a:spcPct val="90000"/>
              </a:lnSpc>
              <a:spcBef>
                <a:spcPts val="0"/>
              </a:spcBef>
              <a:spcAft>
                <a:spcPts val="0"/>
              </a:spcAft>
              <a:buClr>
                <a:schemeClr val="dk1"/>
              </a:buClr>
              <a:buSzPts val="2400"/>
              <a:buNone/>
            </a:pPr>
            <a:endParaRPr sz="2400"/>
          </a:p>
        </p:txBody>
      </p:sp>
      <p:sp>
        <p:nvSpPr>
          <p:cNvPr id="162" name="Google Shape;162;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000"/>
              <a:buFont typeface="Noto Sans Symbols"/>
              <a:buNone/>
            </a:pPr>
            <a:fld id="{00000000-1234-1234-1234-123412341234}" type="slidenum">
              <a:rPr lang="en-US" sz="1000" b="0" i="0" u="none" strike="noStrike" cap="none">
                <a:solidFill>
                  <a:schemeClr val="dk1"/>
                </a:solidFill>
                <a:latin typeface="Arial"/>
                <a:ea typeface="Arial"/>
                <a:cs typeface="Arial"/>
                <a:sym typeface="Arial"/>
              </a:rPr>
              <a:t>8</a:t>
            </a:fld>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pic>
        <p:nvPicPr>
          <p:cNvPr id="168" name="Google Shape;168;p21"/>
          <p:cNvPicPr preferRelativeResize="0"/>
          <p:nvPr/>
        </p:nvPicPr>
        <p:blipFill rotWithShape="1">
          <a:blip r:embed="rId3">
            <a:alphaModFix/>
          </a:blip>
          <a:srcRect/>
          <a:stretch/>
        </p:blipFill>
        <p:spPr>
          <a:xfrm>
            <a:off x="31376" y="45739"/>
            <a:ext cx="9143999" cy="6812261"/>
          </a:xfrm>
          <a:prstGeom prst="rect">
            <a:avLst/>
          </a:prstGeom>
          <a:noFill/>
          <a:ln>
            <a:noFill/>
          </a:ln>
        </p:spPr>
      </p:pic>
      <p:sp>
        <p:nvSpPr>
          <p:cNvPr id="169" name="Google Shape;169;p21"/>
          <p:cNvSpPr txBox="1">
            <a:spLocks noGrp="1"/>
          </p:cNvSpPr>
          <p:nvPr>
            <p:ph type="title"/>
          </p:nvPr>
        </p:nvSpPr>
        <p:spPr>
          <a:xfrm>
            <a:off x="1261783" y="1447800"/>
            <a:ext cx="78486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200"/>
              <a:buFont typeface="Tahoma"/>
              <a:buNone/>
            </a:pPr>
            <a:r>
              <a:rPr lang="en-US" sz="3200" b="1">
                <a:solidFill>
                  <a:srgbClr val="FF0000"/>
                </a:solidFill>
                <a:latin typeface="Tahoma"/>
                <a:ea typeface="Tahoma"/>
                <a:cs typeface="Tahoma"/>
                <a:sym typeface="Tahoma"/>
              </a:rPr>
              <a:t>SIR</a:t>
            </a:r>
            <a:r>
              <a:rPr lang="en-US" sz="2800">
                <a:solidFill>
                  <a:srgbClr val="FF0000"/>
                </a:solidFill>
                <a:latin typeface="Tahoma"/>
                <a:ea typeface="Tahoma"/>
                <a:cs typeface="Tahoma"/>
                <a:sym typeface="Tahoma"/>
              </a:rPr>
              <a:t>-Calculation and interpretation notes</a:t>
            </a:r>
            <a:endParaRPr sz="3200">
              <a:solidFill>
                <a:schemeClr val="accent2"/>
              </a:solidFill>
              <a:latin typeface="Tahoma"/>
              <a:ea typeface="Tahoma"/>
              <a:cs typeface="Tahoma"/>
              <a:sym typeface="Tahoma"/>
            </a:endParaRPr>
          </a:p>
        </p:txBody>
      </p:sp>
      <p:sp>
        <p:nvSpPr>
          <p:cNvPr id="170" name="Google Shape;170;p21"/>
          <p:cNvSpPr txBox="1">
            <a:spLocks noGrp="1"/>
          </p:cNvSpPr>
          <p:nvPr>
            <p:ph type="body" idx="1"/>
          </p:nvPr>
        </p:nvSpPr>
        <p:spPr>
          <a:xfrm>
            <a:off x="885825" y="2392661"/>
            <a:ext cx="7629525" cy="4953000"/>
          </a:xfrm>
          <a:prstGeom prst="rect">
            <a:avLst/>
          </a:prstGeom>
          <a:noFill/>
          <a:ln>
            <a:noFill/>
          </a:ln>
        </p:spPr>
        <p:txBody>
          <a:bodyPr spcFirstLastPara="1" wrap="square" lIns="91425" tIns="45700" rIns="91425" bIns="45700" anchor="t" anchorCtr="0">
            <a:normAutofit/>
          </a:bodyPr>
          <a:lstStyle/>
          <a:p>
            <a:pPr marL="381000" lvl="0" indent="-381000" algn="l" rtl="0">
              <a:lnSpc>
                <a:spcPct val="90000"/>
              </a:lnSpc>
              <a:spcBef>
                <a:spcPts val="0"/>
              </a:spcBef>
              <a:spcAft>
                <a:spcPts val="0"/>
              </a:spcAft>
              <a:buClr>
                <a:srgbClr val="000000"/>
              </a:buClr>
              <a:buSzPts val="2100"/>
              <a:buChar char="•"/>
            </a:pPr>
            <a:r>
              <a:rPr lang="en-US">
                <a:solidFill>
                  <a:srgbClr val="000000"/>
                </a:solidFill>
                <a:latin typeface="Calibri"/>
                <a:ea typeface="Calibri"/>
                <a:cs typeface="Calibri"/>
                <a:sym typeface="Calibri"/>
              </a:rPr>
              <a:t>The SIRs calculated by NHSN use 2006-2008 as the baseline period, &amp; therefore, SIRs are calculated for 2009 and forward. </a:t>
            </a:r>
            <a:endParaRPr/>
          </a:p>
          <a:p>
            <a:pPr marL="381000" lvl="0" indent="-381000" algn="l" rtl="0">
              <a:lnSpc>
                <a:spcPct val="90000"/>
              </a:lnSpc>
              <a:spcBef>
                <a:spcPts val="0"/>
              </a:spcBef>
              <a:spcAft>
                <a:spcPts val="0"/>
              </a:spcAft>
              <a:buClr>
                <a:srgbClr val="000000"/>
              </a:buClr>
              <a:buSzPts val="2100"/>
              <a:buChar char="•"/>
            </a:pPr>
            <a:r>
              <a:rPr lang="en-US">
                <a:solidFill>
                  <a:srgbClr val="000000"/>
                </a:solidFill>
                <a:latin typeface="Calibri"/>
                <a:ea typeface="Calibri"/>
                <a:cs typeface="Calibri"/>
                <a:sym typeface="Calibri"/>
              </a:rPr>
              <a:t>To allow for more precise comparisons, SIRs are calculated only if the number of expected HAIs is ≥1</a:t>
            </a:r>
            <a:endParaRPr/>
          </a:p>
          <a:p>
            <a:pPr marL="381000" lvl="0" indent="-381000" algn="l" rtl="0">
              <a:lnSpc>
                <a:spcPct val="90000"/>
              </a:lnSpc>
              <a:spcBef>
                <a:spcPts val="0"/>
              </a:spcBef>
              <a:spcAft>
                <a:spcPts val="0"/>
              </a:spcAft>
              <a:buClr>
                <a:srgbClr val="B2B2B2"/>
              </a:buClr>
              <a:buSzPts val="2100"/>
              <a:buChar char="•"/>
            </a:pPr>
            <a:r>
              <a:rPr lang="en-US">
                <a:solidFill>
                  <a:srgbClr val="000000"/>
                </a:solidFill>
                <a:latin typeface="Calibri"/>
                <a:ea typeface="Calibri"/>
                <a:cs typeface="Calibri"/>
                <a:sym typeface="Calibri"/>
              </a:rPr>
              <a:t>When the expected HAI &lt;1, this indicates that the denominator (e.g. number of device days or procedures ) in the facility or location is too low to calculate a precise SIR and comparative statistics. </a:t>
            </a:r>
            <a:endParaRPr/>
          </a:p>
          <a:p>
            <a:pPr marL="381000" lvl="0" indent="-177800" algn="l" rtl="0">
              <a:lnSpc>
                <a:spcPct val="90000"/>
              </a:lnSpc>
              <a:spcBef>
                <a:spcPts val="0"/>
              </a:spcBef>
              <a:spcAft>
                <a:spcPts val="0"/>
              </a:spcAft>
              <a:buClr>
                <a:schemeClr val="dk1"/>
              </a:buClr>
              <a:buSzPts val="3200"/>
              <a:buNone/>
            </a:pPr>
            <a:endParaRPr sz="3200">
              <a:solidFill>
                <a:srgbClr val="000000"/>
              </a:solidFill>
              <a:latin typeface="Calibri"/>
              <a:ea typeface="Calibri"/>
              <a:cs typeface="Calibri"/>
              <a:sym typeface="Calibri"/>
            </a:endParaRPr>
          </a:p>
          <a:p>
            <a:pPr marL="381000" lvl="0" indent="-228600" algn="l" rtl="0">
              <a:lnSpc>
                <a:spcPct val="90000"/>
              </a:lnSpc>
              <a:spcBef>
                <a:spcPts val="600"/>
              </a:spcBef>
              <a:spcAft>
                <a:spcPts val="0"/>
              </a:spcAft>
              <a:buClr>
                <a:schemeClr val="dk1"/>
              </a:buClr>
              <a:buSzPts val="2400"/>
              <a:buNone/>
            </a:pPr>
            <a:endParaRPr sz="2400" b="1"/>
          </a:p>
          <a:p>
            <a:pPr marL="381000" lvl="0" indent="-228600" algn="l" rtl="0">
              <a:lnSpc>
                <a:spcPct val="90000"/>
              </a:lnSpc>
              <a:spcBef>
                <a:spcPts val="1200"/>
              </a:spcBef>
              <a:spcAft>
                <a:spcPts val="0"/>
              </a:spcAft>
              <a:buClr>
                <a:schemeClr val="dk1"/>
              </a:buClr>
              <a:buSzPts val="2400"/>
              <a:buNone/>
            </a:pPr>
            <a:endParaRPr sz="2400"/>
          </a:p>
        </p:txBody>
      </p:sp>
      <p:sp>
        <p:nvSpPr>
          <p:cNvPr id="171" name="Google Shape;171;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000"/>
              <a:buFont typeface="Noto Sans Symbols"/>
              <a:buNone/>
            </a:pPr>
            <a:fld id="{00000000-1234-1234-1234-123412341234}" type="slidenum">
              <a:rPr lang="en-US" sz="1000" b="0" i="0" u="none" strike="noStrike" cap="none">
                <a:solidFill>
                  <a:schemeClr val="dk1"/>
                </a:solidFill>
                <a:latin typeface="Arial"/>
                <a:ea typeface="Arial"/>
                <a:cs typeface="Arial"/>
                <a:sym typeface="Arial"/>
              </a:rPr>
              <a:t>9</a:t>
            </a:fld>
            <a:endParaRPr sz="10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44</Slides>
  <Notes>44</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 Standardized Infection Ratio  </vt:lpstr>
      <vt:lpstr>Topics</vt:lpstr>
      <vt:lpstr>Standardization</vt:lpstr>
      <vt:lpstr>Standardized infection ratio Standardized utilization ratio  </vt:lpstr>
      <vt:lpstr>Standardized infection ratio </vt:lpstr>
      <vt:lpstr>Standardized Utilization Ratio</vt:lpstr>
      <vt:lpstr>Standardized infection ratio </vt:lpstr>
      <vt:lpstr>Advantages of SIR</vt:lpstr>
      <vt:lpstr>SIR-Calculation and interpretation notes</vt:lpstr>
      <vt:lpstr>SIR-Calculation and interpretation notes</vt:lpstr>
      <vt:lpstr>CLABSI SIR</vt:lpstr>
      <vt:lpstr>CLABSI SIR-Calculation</vt:lpstr>
      <vt:lpstr>CLABSI SIR-Calculation</vt:lpstr>
      <vt:lpstr>PowerPoint Presentation</vt:lpstr>
      <vt:lpstr>CLABSI SIR-Calculation</vt:lpstr>
      <vt:lpstr>CLABSI SIR-Calculation</vt:lpstr>
      <vt:lpstr>CLABSI SIR-Calculation</vt:lpstr>
      <vt:lpstr>CLABSI SIR-Calculation</vt:lpstr>
      <vt:lpstr>CLABSI SIR-Calculation</vt:lpstr>
      <vt:lpstr>CLABSI SIR-Calculation</vt:lpstr>
      <vt:lpstr>CLABSI SIR-Calculation</vt:lpstr>
      <vt:lpstr>CLABSI SIR-Interpretation</vt:lpstr>
      <vt:lpstr>SSI SIR</vt:lpstr>
      <vt:lpstr>Indirect Standardization (SSI-CABG) </vt:lpstr>
      <vt:lpstr>Indirect Standardization (SSI-CABG) </vt:lpstr>
      <vt:lpstr>PowerPoint Presentation</vt:lpstr>
      <vt:lpstr>Indirect Standardization (SSI-CABG) </vt:lpstr>
      <vt:lpstr>Indirect Standardization (SSI-CABG) </vt:lpstr>
      <vt:lpstr>Indirect Standardization (SSI-CABG) </vt:lpstr>
      <vt:lpstr>PowerPoint Presentation</vt:lpstr>
      <vt:lpstr>MOH CLABSI SIR/SUR</vt:lpstr>
      <vt:lpstr>PowerPoint Presentation</vt:lpstr>
      <vt:lpstr>PowerPoint Presentation</vt:lpstr>
      <vt:lpstr>PowerPoint Presentation</vt:lpstr>
      <vt:lpstr>PowerPoint Presentation</vt:lpstr>
      <vt:lpstr>Multi-adjusted SSI SIR</vt:lpstr>
      <vt:lpstr>PowerPoint Presentation</vt:lpstr>
      <vt:lpstr>Deriving the SSI SIR  Improved risk adjustment</vt:lpstr>
      <vt:lpstr>PowerPoint Presentation</vt:lpstr>
      <vt:lpstr>PowerPoint Presentation</vt:lpstr>
      <vt:lpstr>PowerPoint Presentation</vt:lpstr>
      <vt:lpstr>Using logistic regression model to calculate SSI risk for 1 hypothetical patient</vt:lpstr>
      <vt:lpstr>SSI SIR incorporating many patients</vt:lpstr>
      <vt:lpstr>Thanks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Standardized Infection Ratio  </dc:title>
  <cp:revision>1</cp:revision>
  <dcterms:modified xsi:type="dcterms:W3CDTF">2024-03-10T08:09:31Z</dcterms:modified>
</cp:coreProperties>
</file>